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0"/>
  </p:handoutMasterIdLst>
  <p:sldIdLst>
    <p:sldId id="336" r:id="rId3"/>
    <p:sldId id="345" r:id="rId4"/>
    <p:sldId id="348" r:id="rId6"/>
    <p:sldId id="360" r:id="rId7"/>
    <p:sldId id="340" r:id="rId8"/>
    <p:sldId id="344" r:id="rId9"/>
    <p:sldId id="353" r:id="rId10"/>
    <p:sldId id="352" r:id="rId11"/>
    <p:sldId id="308" r:id="rId12"/>
    <p:sldId id="354" r:id="rId13"/>
    <p:sldId id="358" r:id="rId14"/>
    <p:sldId id="365" r:id="rId15"/>
    <p:sldId id="257" r:id="rId16"/>
    <p:sldId id="364" r:id="rId17"/>
    <p:sldId id="357" r:id="rId18"/>
    <p:sldId id="363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A50021"/>
    <a:srgbClr val="333333"/>
    <a:srgbClr val="5F5F5F"/>
    <a:srgbClr val="C39BE1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4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崇明区初中学生东滩湿地观鸟活动资源包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2BD3A3-4237-4F81-9184-2618786F69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崇明区初中学生东滩湿地观鸟活动资源包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E3D40C-957D-47E5-A689-B1FAA339941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页眉占位符 4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崇明区初中学生东滩湿地观鸟活动资源包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Group 2"/>
          <p:cNvGrpSpPr/>
          <p:nvPr/>
        </p:nvGrpSpPr>
        <p:grpSpPr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27" name="Freeform 3"/>
            <p:cNvSpPr/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4"/>
            <p:cNvSpPr/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5"/>
            <p:cNvSpPr/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6"/>
            <p:cNvSpPr/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7"/>
            <p:cNvSpPr/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8"/>
            <p:cNvSpPr/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9"/>
            <p:cNvSpPr/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10"/>
            <p:cNvSpPr/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11"/>
            <p:cNvSpPr/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4"/>
            <p:cNvSpPr/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5"/>
            <p:cNvSpPr/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6"/>
            <p:cNvSpPr/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7"/>
            <p:cNvSpPr/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8"/>
            <p:cNvSpPr/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9"/>
            <p:cNvSpPr/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20"/>
            <p:cNvSpPr/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5" name="Rectangle 2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099" name="Freeform 3"/>
            <p:cNvSpPr/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Freeform 4"/>
            <p:cNvSpPr/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Freeform 5"/>
            <p:cNvSpPr/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Freeform 6"/>
            <p:cNvSpPr/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Freeform 7"/>
            <p:cNvSpPr/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Freeform 8"/>
            <p:cNvSpPr/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Freeform 9"/>
            <p:cNvSpPr/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Freeform 10"/>
            <p:cNvSpPr/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Freeform 11"/>
            <p:cNvSpPr/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0" name="Freeform 14"/>
            <p:cNvSpPr/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1" name="Freeform 15"/>
            <p:cNvSpPr/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2" name="Freeform 16"/>
            <p:cNvSpPr/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Freeform 17"/>
            <p:cNvSpPr/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Freeform 18"/>
            <p:cNvSpPr/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Freeform 19"/>
            <p:cNvSpPr/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Freeform 20"/>
            <p:cNvSpPr/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微软雅黑" panose="020B0503020204020204" pitchFamily="34" charset="-122"/>
          <a:ea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微软雅黑" panose="020B0503020204020204" pitchFamily="34" charset="-122"/>
          <a:ea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微软雅黑" panose="020B0503020204020204" pitchFamily="34" charset="-122"/>
          <a:ea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微软雅黑" panose="020B0503020204020204" pitchFamily="34" charset="-122"/>
          <a:ea typeface="微软雅黑" panose="020B0503020204020204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microsoft.com/office/2007/relationships/media" Target="file:///C:\Users\xf\Desktop\&#31572;&#36777;\&#23815;&#26126;&#19996;&#28393;&#40479;&#31867;\&#27963;&#21160;&#35270;&#39057;.mp4" TargetMode="External"/><Relationship Id="rId2" Type="http://schemas.openxmlformats.org/officeDocument/2006/relationships/video" Target="file:///C:\Users\xf\Desktop\&#31572;&#36777;\&#23815;&#26126;&#19996;&#28393;&#40479;&#31867;\&#27963;&#21160;&#35270;&#39057;.mp4" TargetMode="Externa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http://www.dongtan.cn/warehouse/upload/201512231628114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924175"/>
            <a:ext cx="7129463" cy="16478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“我们看鸟去”课程成果导览 </a:t>
            </a:r>
            <a:br>
              <a:rPr kumimoji="0" lang="en-US" altLang="zh-CN" sz="40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endParaRPr kumimoji="0" lang="zh-CN" altLang="en-US" sz="4000" b="1" i="0" u="sng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076" name="TextBox 2"/>
          <p:cNvSpPr txBox="1"/>
          <p:nvPr/>
        </p:nvSpPr>
        <p:spPr>
          <a:xfrm>
            <a:off x="2411413" y="5157788"/>
            <a:ext cx="61928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/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崇明区青少年活动中心      龚峰</a:t>
            </a:r>
            <a:endParaRPr lang="zh-CN" altLang="en-US" sz="2800" b="1" dirty="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81922" name="Picture 2" descr="D:\用户目录\Documents\Tencent Files\1013156361\FileRecv\MobileFile\IMG_1119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179512" y="1412776"/>
            <a:ext cx="3398043" cy="45307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24" name="Picture 4" descr="D:\用户目录\Documents\Tencent Files\1013156361\FileRecv\MobileFile\IMG_1120.JPG"/>
          <p:cNvPicPr>
            <a:picLocks noChangeAspect="1" noChangeArrowheads="1"/>
          </p:cNvPicPr>
          <p:nvPr/>
        </p:nvPicPr>
        <p:blipFill>
          <a:blip r:embed="rId2" cstate="print"/>
          <a:srcRect r="7325"/>
          <a:stretch>
            <a:fillRect/>
          </a:stretch>
        </p:blipFill>
        <p:spPr bwMode="auto">
          <a:xfrm>
            <a:off x="1403648" y="1412776"/>
            <a:ext cx="3384376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25" name="Picture 5" descr="D:\用户目录\Documents\Tencent Files\1013156361\FileRecv\MobileFile\IMG_11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556792"/>
            <a:ext cx="3600400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26" name="Picture 6" descr="D:\用户目录\Documents\Tencent Files\1013156361\FileRecv\MobileFile\IMG_1123.JPG"/>
          <p:cNvPicPr>
            <a:picLocks noChangeAspect="1" noChangeArrowheads="1"/>
          </p:cNvPicPr>
          <p:nvPr/>
        </p:nvPicPr>
        <p:blipFill>
          <a:blip r:embed="rId4" cstate="print"/>
          <a:srcRect l="25200" t="14700" r="9001" b="7601"/>
          <a:stretch>
            <a:fillRect/>
          </a:stretch>
        </p:blipFill>
        <p:spPr bwMode="auto">
          <a:xfrm>
            <a:off x="6084168" y="1529408"/>
            <a:ext cx="3384376" cy="48519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285720" y="642918"/>
            <a:ext cx="3571900" cy="5429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857232"/>
            <a:ext cx="4603952" cy="57864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3" name="图片 6" descr="C:\Users\Administrator\Desktop\IMG_1118.JPG"/>
          <p:cNvPicPr>
            <a:picLocks noChangeAspect="1" noChangeArrowheads="1"/>
          </p:cNvPicPr>
          <p:nvPr/>
        </p:nvPicPr>
        <p:blipFill>
          <a:blip r:embed="rId1" cstate="print"/>
          <a:srcRect l="4726" t="18022" r="1891" b="13280"/>
          <a:stretch>
            <a:fillRect/>
          </a:stretch>
        </p:blipFill>
        <p:spPr bwMode="auto">
          <a:xfrm>
            <a:off x="4500562" y="2565400"/>
            <a:ext cx="4643438" cy="4292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6328" t="2509" r="8364" b="20964"/>
          <a:stretch>
            <a:fillRect/>
          </a:stretch>
        </p:blipFill>
        <p:spPr bwMode="auto">
          <a:xfrm rot="16200000">
            <a:off x="358075" y="1666261"/>
            <a:ext cx="4071966" cy="44290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课程研究之路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12" descr="D1E5822B00931025171DF526BBCAC74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0"/>
            <a:ext cx="2627312" cy="697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“我们看鸟去” 课程成果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214563"/>
            <a:ext cx="8054975" cy="500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学生：活动课程 学习单 学具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65" name="Line 4"/>
          <p:cNvSpPr/>
          <p:nvPr/>
        </p:nvSpPr>
        <p:spPr>
          <a:xfrm>
            <a:off x="500063" y="1857375"/>
            <a:ext cx="56896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7" name="Line 9"/>
          <p:cNvSpPr/>
          <p:nvPr/>
        </p:nvSpPr>
        <p:spPr>
          <a:xfrm flipV="1">
            <a:off x="5572125" y="3643313"/>
            <a:ext cx="0" cy="1366837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" name="Line 13"/>
          <p:cNvSpPr/>
          <p:nvPr/>
        </p:nvSpPr>
        <p:spPr>
          <a:xfrm>
            <a:off x="6072188" y="1857375"/>
            <a:ext cx="46037" cy="1714500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8" name="Line 4"/>
          <p:cNvSpPr/>
          <p:nvPr/>
        </p:nvSpPr>
        <p:spPr>
          <a:xfrm>
            <a:off x="468313" y="5013325"/>
            <a:ext cx="5688012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TextBox 10"/>
          <p:cNvSpPr txBox="1"/>
          <p:nvPr/>
        </p:nvSpPr>
        <p:spPr>
          <a:xfrm>
            <a:off x="428625" y="3143250"/>
            <a:ext cx="45720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教师：教师用书 教具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8" y="4214813"/>
            <a:ext cx="5643562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媒介：影像资料 公众推广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" name="Line 13"/>
          <p:cNvSpPr/>
          <p:nvPr/>
        </p:nvSpPr>
        <p:spPr>
          <a:xfrm>
            <a:off x="5286375" y="1857375"/>
            <a:ext cx="0" cy="1223963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1500188"/>
            <a:ext cx="8472488" cy="46307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课程实施保障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5" descr="C:\Users\Administrator\AppData\Roaming\Tencent\Users\1013156361\QQ\WinTemp\RichOle\_X2E5CFO@TKJR807ZFN__MN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374490" y="548680"/>
            <a:ext cx="5393699" cy="6023592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4932363" cy="6858000"/>
          </a:xfrm>
          <a:ln/>
        </p:spPr>
      </p:pic>
      <p:sp>
        <p:nvSpPr>
          <p:cNvPr id="5" name="椭圆 4"/>
          <p:cNvSpPr/>
          <p:nvPr/>
        </p:nvSpPr>
        <p:spPr>
          <a:xfrm>
            <a:off x="5867400" y="2492375"/>
            <a:ext cx="2736850" cy="223202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1863" y="3213100"/>
            <a:ext cx="25209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rgbClr val="A50021"/>
                </a:solidFill>
                <a:latin typeface="+mn-ea"/>
                <a:ea typeface="+mn-ea"/>
                <a:cs typeface="+mn-cs"/>
              </a:rPr>
              <a:t>2017</a:t>
            </a:r>
            <a:r>
              <a:rPr kumimoji="0" lang="zh-CN" altLang="en-US" sz="2000" b="1" kern="1200" cap="none" spc="0" normalizeH="0" baseline="0" noProof="0" dirty="0">
                <a:solidFill>
                  <a:srgbClr val="A50021"/>
                </a:solidFill>
                <a:latin typeface="+mn-ea"/>
                <a:ea typeface="+mn-ea"/>
                <a:cs typeface="+mn-cs"/>
              </a:rPr>
              <a:t>年</a:t>
            </a:r>
            <a:r>
              <a:rPr kumimoji="0" lang="en-US" altLang="zh-CN" sz="2000" b="1" kern="1200" cap="none" spc="0" normalizeH="0" baseline="0" noProof="0" dirty="0">
                <a:solidFill>
                  <a:srgbClr val="A50021"/>
                </a:solidFill>
                <a:latin typeface="+mn-ea"/>
                <a:ea typeface="+mn-ea"/>
                <a:cs typeface="+mn-cs"/>
              </a:rPr>
              <a:t>05.15</a:t>
            </a:r>
            <a:r>
              <a:rPr kumimoji="0" lang="zh-CN" altLang="en-US" sz="2000" b="1" kern="1200" cap="none" spc="0" normalizeH="0" baseline="0" noProof="0" dirty="0">
                <a:solidFill>
                  <a:srgbClr val="A50021"/>
                </a:solidFill>
                <a:latin typeface="+mn-ea"/>
                <a:ea typeface="+mn-ea"/>
                <a:cs typeface="+mn-cs"/>
              </a:rPr>
              <a:t>日首届上海市校外教育实践课程成果申报。</a:t>
            </a:r>
            <a:endParaRPr kumimoji="0" lang="zh-CN" altLang="en-US" sz="2000" b="1" kern="1200" cap="none" spc="0" normalizeH="0" baseline="0" noProof="0" dirty="0">
              <a:solidFill>
                <a:srgbClr val="A50021"/>
              </a:solidFill>
              <a:latin typeface="+mn-ea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211638" y="4868863"/>
            <a:ext cx="288131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092950" y="4508500"/>
            <a:ext cx="1008063" cy="3603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\Program Files\Tencent\QQ\Users\1013156361\Image\FCC3E65F-3096-4EC4-91A3-7075CF90299C.png"/>
          <p:cNvPicPr/>
          <p:nvPr/>
        </p:nvPicPr>
        <p:blipFill>
          <a:blip r:embed="rId1" r:link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bg1">
                <a:lumMod val="90000"/>
                <a:lumOff val="1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313" y="285750"/>
            <a:ext cx="8643938" cy="9286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我们看鸟去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5938" y="2643188"/>
            <a:ext cx="5000625" cy="6540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buNone/>
            </a:pPr>
            <a:r>
              <a:rPr lang="zh-CN" altLang="en-US" dirty="0">
                <a:solidFill>
                  <a:srgbClr val="00C2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endParaRPr lang="zh-CN" altLang="en-US" dirty="0">
              <a:solidFill>
                <a:srgbClr val="00C2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25" y="1643063"/>
            <a:ext cx="50006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32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25" y="2571750"/>
            <a:ext cx="67151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marR="0" indent="-342900" defTabSz="914400" eaLnBrk="0" hangingPunct="0">
              <a:buClr>
                <a:schemeClr val="hlink"/>
              </a:buClr>
              <a:buSzPct val="60000"/>
              <a:buFontTx/>
              <a:buNone/>
              <a:defRPr/>
            </a:pPr>
            <a:r>
              <a:rPr kumimoji="0" lang="zh-CN" altLang="en-US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东滩欢迎您！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5" descr="D1E5822B00931025171DF526BBCAC74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1955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700213"/>
            <a:ext cx="8147050" cy="1016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我们看鸟去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r>
              <a:rPr kumimoji="0" lang="zh-CN" alt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成果简介与掠影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6" name="内容占位符 3" descr="http://www.dongtan.cn/warehouse/upload/20050523173458965.jpg"/>
          <p:cNvPicPr>
            <a:picLocks noGrp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251520" y="188640"/>
            <a:ext cx="4788024" cy="64807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 descr="D:\Documents\Tencent Files\1013156361\FileRecv\MobileFile\222410DF-B140-46D0-9544-4AFD355ECB88.JPG"/>
          <p:cNvPicPr/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292080" y="3212976"/>
            <a:ext cx="3528392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 descr="D:\Documents\Tencent Files\1013156361\FileRecv\MobileFile\5721EDC4-E04F-4823-925D-4934E1F2120C.JPG"/>
          <p:cNvPicPr/>
          <p:nvPr/>
        </p:nvPicPr>
        <p:blipFill>
          <a:blip r:embed="rId3" cstate="print">
            <a:lum bright="-10000"/>
          </a:blip>
          <a:srcRect l="24922" t="16867" r="13677" b="7952"/>
          <a:stretch>
            <a:fillRect/>
          </a:stretch>
        </p:blipFill>
        <p:spPr bwMode="auto">
          <a:xfrm rot="10800000">
            <a:off x="5220072" y="188640"/>
            <a:ext cx="3600401" cy="27435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6" name="TextBox 6"/>
          <p:cNvSpPr txBox="1"/>
          <p:nvPr/>
        </p:nvSpPr>
        <p:spPr>
          <a:xfrm>
            <a:off x="539750" y="765175"/>
            <a:ext cx="33845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</a:rPr>
              <a:t>课程实施基地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4" descr="a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7944" y="4149080"/>
            <a:ext cx="4104456" cy="25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图片 7" descr="http://www.dongtan.cn/warehouse/upload/201302271545256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548680"/>
            <a:ext cx="4572000" cy="35775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 descr="c:\DOCUME~1\ADMINI~1\APPLIC~1\360se6\USERDA~1\Temp\200812~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8680"/>
            <a:ext cx="3361309" cy="38351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6" descr="DSC_77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437112"/>
            <a:ext cx="3258961" cy="2175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284663" y="836613"/>
            <a:ext cx="33829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课程实施基地</a:t>
            </a:r>
            <a:endParaRPr kumimoji="0" lang="zh-CN" altLang="en-US" kern="1200" cap="none" spc="0" normalizeH="0" baseline="0" noProof="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C:\Users\xf\Documents\Tencent Files\1013156361\FileRecv\MobileFile\5805A2D49C8BACB17D37FE8FAC39475D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404664"/>
            <a:ext cx="4392488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 descr="C:\Users\xf\Documents\Tencent Files\1013156361\FileRecv\MobileFile\E909580C7690A54A387FAEAE5319D71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708920"/>
            <a:ext cx="4320480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 descr="C:\Users\xf\Documents\Tencent Files\1013156361\FileRecv\MobileFile\E2E7776DEFC5B9CEB2761AFA506B4454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3816424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73" name="TextBox 8"/>
          <p:cNvSpPr txBox="1"/>
          <p:nvPr/>
        </p:nvSpPr>
        <p:spPr>
          <a:xfrm>
            <a:off x="5003800" y="1052513"/>
            <a:ext cx="30241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课程实施掠影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C:\Users\xf\Documents\Tencent Files\1013156361\FileRecv\MobileFile\88AB87621F2D7BFAA9012204C05E61D9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836712"/>
            <a:ext cx="3870156" cy="29645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1341438"/>
            <a:ext cx="3651250" cy="273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7" descr="C:\Users\Administrator\AppData\Roaming\Tencent\Users\1013156361\QQ\WinTemp\RichOle\UZ7]6ATVP6BNAM`Y%6S])D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61048"/>
            <a:ext cx="4248472" cy="2828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课程研修掠影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4" descr="QQ图片2016102109393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71800" y="2990850"/>
            <a:ext cx="6096000" cy="38671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" name="Picture 5" descr="QQ图片201610210939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9"/>
            <a:ext cx="6470492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 descr="3747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3645024"/>
            <a:ext cx="5387974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8" descr="G:\东滩观鸟开题报告照片9月27日\G00376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760" y="980728"/>
            <a:ext cx="6437856" cy="36380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6" descr="C:\Users\Administrator\AppData\Roaming\Tencent\Users\1013156361\QQ\WinTemp\RichOle\YH{QJ1(ZZJB91[3L59XT)G4.png"/>
          <p:cNvPicPr>
            <a:picLocks noChangeAspect="1" noChangeArrowheads="1"/>
          </p:cNvPicPr>
          <p:nvPr/>
        </p:nvPicPr>
        <p:blipFill>
          <a:blip r:embed="rId1" cstate="print"/>
          <a:srcRect t="21286" b="7760"/>
          <a:stretch>
            <a:fillRect/>
          </a:stretch>
        </p:blipFill>
        <p:spPr bwMode="auto">
          <a:xfrm>
            <a:off x="1331640" y="260648"/>
            <a:ext cx="6734175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活动视频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7313" y="2071688"/>
            <a:ext cx="68580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Maple">
  <a:themeElements>
    <a:clrScheme name="Maple 4">
      <a:dk1>
        <a:srgbClr val="008000"/>
      </a:dk1>
      <a:lt1>
        <a:srgbClr val="FFFFFF"/>
      </a:lt1>
      <a:dk2>
        <a:srgbClr val="005800"/>
      </a:dk2>
      <a:lt2>
        <a:srgbClr val="FFFFCC"/>
      </a:lt2>
      <a:accent1>
        <a:srgbClr val="00CC99"/>
      </a:accent1>
      <a:accent2>
        <a:srgbClr val="007825"/>
      </a:accent2>
      <a:accent3>
        <a:srgbClr val="AAB4AA"/>
      </a:accent3>
      <a:accent4>
        <a:srgbClr val="DADADA"/>
      </a:accent4>
      <a:accent5>
        <a:srgbClr val="AAE2CA"/>
      </a:accent5>
      <a:accent6>
        <a:srgbClr val="006C20"/>
      </a:accent6>
      <a:hlink>
        <a:srgbClr val="9966FF"/>
      </a:hlink>
      <a:folHlink>
        <a:srgbClr val="99CCFF"/>
      </a:folHlink>
    </a:clrScheme>
    <a:fontScheme name="Mapl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0</TotalTime>
  <Words>178</Words>
  <Application>WPS 演示</Application>
  <PresentationFormat>全屏显示(4:3)</PresentationFormat>
  <Paragraphs>50</Paragraphs>
  <Slides>16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Calibri</vt:lpstr>
      <vt:lpstr>Arial Unicode MS</vt:lpstr>
      <vt:lpstr>Maple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king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warming</dc:title>
  <dc:creator>hui</dc:creator>
  <cp:lastModifiedBy>WPS_343789104</cp:lastModifiedBy>
  <cp:revision>218</cp:revision>
  <dcterms:created xsi:type="dcterms:W3CDTF">2006-09-19T01:32:33Z</dcterms:created>
  <dcterms:modified xsi:type="dcterms:W3CDTF">2021-11-29T21:41:37Z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3D8E31F2DAA047FDA7390DB832CB3999</vt:lpwstr>
  </property>
  <property fmtid="{D5CDD505-2E9C-101B-9397-08002B2CF9AE}" pid="3" name="KSOProductBuildVer">
    <vt:lpwstr>2052-11.1.0.11115</vt:lpwstr>
  </property>
</Properties>
</file>