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3" r:id="rId2"/>
  </p:sldMasterIdLst>
  <p:notesMasterIdLst>
    <p:notesMasterId r:id="rId65"/>
  </p:notesMasterIdLst>
  <p:sldIdLst>
    <p:sldId id="384" r:id="rId3"/>
    <p:sldId id="385" r:id="rId4"/>
    <p:sldId id="391" r:id="rId5"/>
    <p:sldId id="398" r:id="rId6"/>
    <p:sldId id="399" r:id="rId7"/>
    <p:sldId id="430" r:id="rId8"/>
    <p:sldId id="431" r:id="rId9"/>
    <p:sldId id="432" r:id="rId10"/>
    <p:sldId id="433" r:id="rId11"/>
    <p:sldId id="403" r:id="rId12"/>
    <p:sldId id="404" r:id="rId13"/>
    <p:sldId id="439" r:id="rId14"/>
    <p:sldId id="450" r:id="rId15"/>
    <p:sldId id="442" r:id="rId16"/>
    <p:sldId id="477" r:id="rId17"/>
    <p:sldId id="476" r:id="rId18"/>
    <p:sldId id="479" r:id="rId19"/>
    <p:sldId id="387" r:id="rId20"/>
    <p:sldId id="405" r:id="rId21"/>
    <p:sldId id="410" r:id="rId22"/>
    <p:sldId id="443" r:id="rId23"/>
    <p:sldId id="407" r:id="rId24"/>
    <p:sldId id="406" r:id="rId25"/>
    <p:sldId id="459" r:id="rId26"/>
    <p:sldId id="408" r:id="rId27"/>
    <p:sldId id="409" r:id="rId28"/>
    <p:sldId id="464" r:id="rId29"/>
    <p:sldId id="465" r:id="rId30"/>
    <p:sldId id="392" r:id="rId31"/>
    <p:sldId id="388" r:id="rId32"/>
    <p:sldId id="411" r:id="rId33"/>
    <p:sldId id="426" r:id="rId34"/>
    <p:sldId id="446" r:id="rId35"/>
    <p:sldId id="414" r:id="rId36"/>
    <p:sldId id="415" r:id="rId37"/>
    <p:sldId id="416" r:id="rId38"/>
    <p:sldId id="471" r:id="rId39"/>
    <p:sldId id="470" r:id="rId40"/>
    <p:sldId id="454" r:id="rId41"/>
    <p:sldId id="393" r:id="rId42"/>
    <p:sldId id="390" r:id="rId43"/>
    <p:sldId id="428" r:id="rId44"/>
    <p:sldId id="427" r:id="rId45"/>
    <p:sldId id="447" r:id="rId46"/>
    <p:sldId id="424" r:id="rId47"/>
    <p:sldId id="422" r:id="rId48"/>
    <p:sldId id="472" r:id="rId49"/>
    <p:sldId id="420" r:id="rId50"/>
    <p:sldId id="473" r:id="rId51"/>
    <p:sldId id="453" r:id="rId52"/>
    <p:sldId id="394" r:id="rId53"/>
    <p:sldId id="389" r:id="rId54"/>
    <p:sldId id="412" r:id="rId55"/>
    <p:sldId id="429" r:id="rId56"/>
    <p:sldId id="448" r:id="rId57"/>
    <p:sldId id="425" r:id="rId58"/>
    <p:sldId id="423" r:id="rId59"/>
    <p:sldId id="421" r:id="rId60"/>
    <p:sldId id="419" r:id="rId61"/>
    <p:sldId id="474" r:id="rId62"/>
    <p:sldId id="452" r:id="rId63"/>
    <p:sldId id="478" r:id="rId6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F62C"/>
    <a:srgbClr val="1BA808"/>
    <a:srgbClr val="CC0000"/>
    <a:srgbClr val="FF33CC"/>
    <a:srgbClr val="CC66FF"/>
    <a:srgbClr val="9954CC"/>
    <a:srgbClr val="CC9900"/>
    <a:srgbClr val="7030A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4"/>
    <p:restoredTop sz="96104" autoAdjust="0"/>
  </p:normalViewPr>
  <p:slideViewPr>
    <p:cSldViewPr>
      <p:cViewPr>
        <p:scale>
          <a:sx n="70" d="100"/>
          <a:sy n="70" d="100"/>
        </p:scale>
        <p:origin x="-1854" y="-6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C3A5C-A2FA-4552-800F-CDBED6DA82D5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A5C3A-95B7-4A74-B536-0B4B4FD8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5763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A5C3A-95B7-4A74-B536-0B4B4FD8671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09728"/>
            <a:ext cx="8814816" cy="18790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64234" y="285751"/>
            <a:ext cx="8229600" cy="165735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33600" y="2114550"/>
            <a:ext cx="6560234" cy="131445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>
          <a:xfrm>
            <a:off x="5562600" y="4881753"/>
            <a:ext cx="3002280" cy="205740"/>
          </a:xfrm>
        </p:spPr>
        <p:txBody>
          <a:bodyPr vert="horz" rtlCol="0"/>
          <a:lstStyle>
            <a:extLst/>
          </a:lstStyle>
          <a:p>
            <a:fld id="{7A31394F-3A2A-4B30-814C-3C2663CE8AB2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1"/>
          </p:nvPr>
        </p:nvSpPr>
        <p:spPr>
          <a:xfrm>
            <a:off x="8638952" y="4881753"/>
            <a:ext cx="464288" cy="20574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2"/>
          </p:nvPr>
        </p:nvSpPr>
        <p:spPr>
          <a:xfrm>
            <a:off x="1600200" y="4881753"/>
            <a:ext cx="3907464" cy="20574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8392" y="1068441"/>
            <a:ext cx="800100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D11C7F-BAA5-47AD-A8FE-0BDFAB448FA8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28" y="2450592"/>
            <a:ext cx="740664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373673"/>
            <a:ext cx="7772400" cy="2048256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65785"/>
            <a:ext cx="7772400" cy="1132284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4885253"/>
            <a:ext cx="3002280" cy="205740"/>
          </a:xfrm>
        </p:spPr>
        <p:txBody>
          <a:bodyPr vert="horz" rtlCol="0"/>
          <a:lstStyle>
            <a:extLst/>
          </a:lstStyle>
          <a:p>
            <a:fld id="{23EAF90A-365D-4DD4-AAC2-CE40EAFACD48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4885253"/>
            <a:ext cx="464288" cy="20574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4885253"/>
            <a:ext cx="3907464" cy="20574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34440"/>
            <a:ext cx="4038600" cy="33947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34440"/>
            <a:ext cx="4038600" cy="33947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36D18-ABE0-4306-996D-C2512B333D30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41080" y="4885926"/>
            <a:ext cx="464288" cy="205740"/>
          </a:xfrm>
        </p:spPr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392" y="1068441"/>
            <a:ext cx="800100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6744" y="1623912"/>
            <a:ext cx="374904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4800600" y="1623912"/>
            <a:ext cx="374904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961"/>
            <a:ext cx="8229600" cy="8572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956322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95632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250618-8107-4CC0-9D44-93B3574705B8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41080" y="4885926"/>
            <a:ext cx="464288" cy="205740"/>
          </a:xfrm>
        </p:spPr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9914"/>
            <a:ext cx="8229600" cy="85725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A717A-2E32-48EB-AF6D-46341DB1BF46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392" y="1068441"/>
            <a:ext cx="800100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78CAD-7887-4DF7-B461-4409F3D6E107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57552" y="793242"/>
            <a:ext cx="3749040" cy="6858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3136" y="228600"/>
            <a:ext cx="3931920" cy="5715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963136" y="830670"/>
            <a:ext cx="3931920" cy="8001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228600" y="1657350"/>
            <a:ext cx="8666456" cy="298323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5562600" y="4885253"/>
            <a:ext cx="3002280" cy="205740"/>
          </a:xfrm>
        </p:spPr>
        <p:txBody>
          <a:bodyPr vert="horz" rtlCol="0"/>
          <a:lstStyle>
            <a:extLst/>
          </a:lstStyle>
          <a:p>
            <a:fld id="{0106B4A3-4212-4E39-93DE-E053E8F69C28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>
          <a:xfrm>
            <a:off x="8638952" y="4885253"/>
            <a:ext cx="464288" cy="20574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>
          <a:xfrm>
            <a:off x="1600200" y="4885253"/>
            <a:ext cx="3907464" cy="20574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0443" y="3543300"/>
            <a:ext cx="5486400" cy="498402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40443" y="4041703"/>
            <a:ext cx="5486400" cy="684191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04800" y="187398"/>
            <a:ext cx="8534400" cy="325755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4881753"/>
            <a:ext cx="3002280" cy="205740"/>
          </a:xfrm>
        </p:spPr>
        <p:txBody>
          <a:bodyPr vert="horz" rtlCol="0"/>
          <a:lstStyle>
            <a:extLst/>
          </a:lstStyle>
          <a:p>
            <a:fld id="{B6E531BE-23E1-4F57-9FD4-9DAD5810F182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4881753"/>
            <a:ext cx="464288" cy="20574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4881753"/>
            <a:ext cx="3907464" cy="20574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5E7631-2DBD-4459-BE47-562661DC4147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230EF6-E632-4087-9DF6-8971E2A3FF7E}" type="datetime1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F2936A-EA19-4341-B3BD-C4D597593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10314"/>
            <a:ext cx="8810846" cy="4924044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295400" y="4800600"/>
            <a:ext cx="4212264" cy="20574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562600" y="4800600"/>
            <a:ext cx="3002280" cy="20574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EC017D6A-0D09-4593-9936-D8C98B8CBF59}" type="datetimeFigureOut">
              <a:rPr lang="zh-CN" altLang="en-US" smtClean="0"/>
              <a:pPr/>
              <a:t>2017/3/17</a:t>
            </a:fld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38952" y="4885926"/>
            <a:ext cx="464288" cy="20574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584BCEE-E268-480B-87FD-D71A7A65D0F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90152"/>
            <a:ext cx="8229600" cy="85725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34678"/>
            <a:ext cx="8229600" cy="339471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ic.sogou.com/d?query=%C4%C3%D7%C5%CD%FB%D4%B6%BE%B5%B5%C4%B9%DB%C4%F1&amp;mode=1&amp;did=28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2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jpeg"/><Relationship Id="rId5" Type="http://schemas.openxmlformats.org/officeDocument/2006/relationships/hyperlink" Target="http://pic.sogou.com/d?query=%C4%C3%D7%C5%CD%FB%D4%B6%BE%B5%B5%C4%B9%DB%C4%F1&amp;mode=1&amp;did=46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1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62.xm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" Target="slide56.xml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2.jpe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jpeg"/><Relationship Id="rId5" Type="http://schemas.openxmlformats.org/officeDocument/2006/relationships/image" Target="../media/image41.jpeg"/><Relationship Id="rId4" Type="http://schemas.openxmlformats.org/officeDocument/2006/relationships/image" Target="../media/image40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3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https://timgsa.baidu.com/timg?image&amp;quality=80&amp;size=b9999_10000&amp;sec=1484641785041&amp;di=ad37340f4fd3ff20a87885bef8d1d348&amp;imgtype=0&amp;src=http%3A%2F%2Fy2.ifengimg.com%2Fcmpp%2F2015%2F02%2F25%2F01%2Fb5b00488-edf5-4b39-85b4-80ba089c78da_size76_w400_h272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2.jpe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1.jpeg"/><Relationship Id="rId5" Type="http://schemas.openxmlformats.org/officeDocument/2006/relationships/hyperlink" Target="http://www.shwbs.org/" TargetMode="Externa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7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.jpeg"/><Relationship Id="rId5" Type="http://schemas.openxmlformats.org/officeDocument/2006/relationships/image" Target="../media/image50.jpeg"/><Relationship Id="rId4" Type="http://schemas.openxmlformats.org/officeDocument/2006/relationships/hyperlink" Target="http://pic.sogou.com/d?query=%C4%C3%D7%C5%CD%FB%D4%B6%BE%B5%B5%C4%B9%DB%C4%F1&amp;mode=1&amp;did=141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1.jpe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48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1.jpeg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png"/><Relationship Id="rId11" Type="http://schemas.openxmlformats.org/officeDocument/2006/relationships/image" Target="../media/image48.jpeg"/><Relationship Id="rId5" Type="http://schemas.openxmlformats.org/officeDocument/2006/relationships/image" Target="../media/image61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60.jpeg"/><Relationship Id="rId9" Type="http://schemas.openxmlformats.org/officeDocument/2006/relationships/oleObject" Target="../embeddings/oleObject2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4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hyperlink" Target="http://pic.sogou.com/d?query=%C4%C3%D7%C5%CD%FB%D4%B6%BE%B5%B5%C4%B9%DB%C4%F1&amp;mode=1&amp;did=91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11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8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8.png"/><Relationship Id="rId4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9.png"/><Relationship Id="rId5" Type="http://schemas.openxmlformats.org/officeDocument/2006/relationships/image" Target="../media/image73.png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1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dongtan.cn/" TargetMode="External"/><Relationship Id="rId5" Type="http://schemas.openxmlformats.org/officeDocument/2006/relationships/hyperlink" Target="http://www.shwbs.org/" TargetMode="External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pic.sogou.com/d?query=%C4%C3%D7%C5%CD%FB%D4%B6%BE%B5%B5%C4%B9%DB%C4%F1&amp;mode=1&amp;did=1099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pic.sogou.com/d?query=%C4%C3%D7%C5%CD%FB%D4%B6%BE%B5%B5%C4%B9%DB%C4%F1&amp;mode=1&amp;did=1099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hyperlink" Target="http://pic.sogou.com/d?query=%C4%C3%D7%C5%CD%FB%D4%B6%BE%B5%B5%C4%B9%DB%C4%F1&amp;mode=1&amp;did=1099" TargetMode="External"/><Relationship Id="rId7" Type="http://schemas.openxmlformats.org/officeDocument/2006/relationships/hyperlink" Target="http://pic.sogou.com/d?query=%C4%C3%D7%C5%CD%FB%D4%B6%BE%B5%B5%C4%B9%DB%C4%F1&amp;mode=1&amp;did=24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2.jpeg"/><Relationship Id="rId5" Type="http://schemas.openxmlformats.org/officeDocument/2006/relationships/hyperlink" Target="http://pic.sogou.com/d?query=%C4%C3%D7%C5%CD%FB%D4%B6%BE%B5%B5%C4%B9%DB%C4%F1&amp;mode=1&amp;did=26" TargetMode="External"/><Relationship Id="rId10" Type="http://schemas.openxmlformats.org/officeDocument/2006/relationships/image" Target="../media/image85.png"/><Relationship Id="rId4" Type="http://schemas.openxmlformats.org/officeDocument/2006/relationships/image" Target="../media/image81.jpeg"/><Relationship Id="rId9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hyperlink" Target="http://pic.sogou.com/d?query=%C4%C3%D7%C5%CD%FB%D4%B6%BE%B5%B5%C4%B9%DB%C4%F1&amp;mode=1&amp;did=1099" TargetMode="External"/><Relationship Id="rId7" Type="http://schemas.openxmlformats.org/officeDocument/2006/relationships/hyperlink" Target="http://pic.sogou.com/d?query=%C4%C3%D7%C5%CD%FB%D4%B6%BE%B5%B5%C4%B9%DB%C4%F1&amp;mode=1&amp;did=23" TargetMode="External"/><Relationship Id="rId12" Type="http://schemas.openxmlformats.org/officeDocument/2006/relationships/image" Target="../media/image9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6.jpeg"/><Relationship Id="rId11" Type="http://schemas.openxmlformats.org/officeDocument/2006/relationships/image" Target="../media/image89.png"/><Relationship Id="rId5" Type="http://schemas.openxmlformats.org/officeDocument/2006/relationships/hyperlink" Target="http://pic.sogou.com/d?query=%C4%C3%D7%C5%CD%FB%D4%B6%BE%B5%B5%C4%B9%DB%C4%F1&amp;mode=1&amp;did=35" TargetMode="External"/><Relationship Id="rId10" Type="http://schemas.openxmlformats.org/officeDocument/2006/relationships/image" Target="../media/image88.jpeg"/><Relationship Id="rId4" Type="http://schemas.openxmlformats.org/officeDocument/2006/relationships/image" Target="../media/image81.jpeg"/><Relationship Id="rId9" Type="http://schemas.openxmlformats.org/officeDocument/2006/relationships/hyperlink" Target="http://pic.sogou.com/d?query=%C4%C3%D7%C5%CD%FB%D4%B6%BE%B5%B5%C4%B9%DB%C4%F1&amp;mode=1&amp;did=801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pic.sogou.com/d?query=%C4%C3%D7%C5%CD%FB%D4%B6%BE%B5%B5%C4%B9%DB%C4%F1&amp;mode=1&amp;did=1099" TargetMode="External"/><Relationship Id="rId7" Type="http://schemas.openxmlformats.org/officeDocument/2006/relationships/image" Target="../media/image9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81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4.png"/><Relationship Id="rId7" Type="http://schemas.openxmlformats.org/officeDocument/2006/relationships/hyperlink" Target="http://pic.sogou.com/d?query=%C4%C3%D7%C5%CD%FB%D4%B6%BE%B5%B5%C4%B9%DB%C4%F1&amp;mode=1&amp;did=62" TargetMode="External"/><Relationship Id="rId12" Type="http://schemas.openxmlformats.org/officeDocument/2006/relationships/image" Target="../media/image8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6.jpeg"/><Relationship Id="rId11" Type="http://schemas.openxmlformats.org/officeDocument/2006/relationships/hyperlink" Target="http://pic.sogou.com/d?query=%C4%C3%D7%C5%CD%FB%D4%B6%BE%B5%B5%C4%B9%DB%C4%F1&amp;mode=1&amp;did=1099" TargetMode="External"/><Relationship Id="rId5" Type="http://schemas.openxmlformats.org/officeDocument/2006/relationships/hyperlink" Target="http://pic.sogou.com/d?query=%C4%C3%D7%C5%CD%FB%D4%B6%BE%B5%B5%C4%B9%DB%C4%F1&amp;mode=1&amp;did=60" TargetMode="External"/><Relationship Id="rId10" Type="http://schemas.openxmlformats.org/officeDocument/2006/relationships/image" Target="../media/image98.jpeg"/><Relationship Id="rId4" Type="http://schemas.openxmlformats.org/officeDocument/2006/relationships/image" Target="../media/image95.png"/><Relationship Id="rId9" Type="http://schemas.openxmlformats.org/officeDocument/2006/relationships/hyperlink" Target="http://pic.sogou.com/d?query=%C4%C3%D7%C5%CD%FB%D4%B6%BE%B5%B5%C4%B9%DB%C4%F1&amp;mode=1&amp;did=339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1.jpeg"/><Relationship Id="rId7" Type="http://schemas.openxmlformats.org/officeDocument/2006/relationships/image" Target="../media/image99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4.png"/><Relationship Id="rId5" Type="http://schemas.openxmlformats.org/officeDocument/2006/relationships/image" Target="../media/image81.jpeg"/><Relationship Id="rId4" Type="http://schemas.openxmlformats.org/officeDocument/2006/relationships/hyperlink" Target="http://pic.sogou.com/d?query=%C4%C3%D7%C5%CD%FB%D4%B6%BE%B5%B5%C4%B9%DB%C4%F1&amp;mode=1&amp;did=1099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://pic.sogou.com/d?query=%C4%C3%D7%C5%CD%FB%D4%B6%BE%B5%B5%C4%B9%DB%C4%F1&amp;mode=1&amp;did=1099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8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0.png"/><Relationship Id="rId5" Type="http://schemas.openxmlformats.org/officeDocument/2006/relationships/hyperlink" Target="http://www.dongtan.cn/" TargetMode="External"/><Relationship Id="rId4" Type="http://schemas.openxmlformats.org/officeDocument/2006/relationships/hyperlink" Target="http://www.shwbs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ic.sogou.com/d?query=%C4%C3%D7%C5%CD%FB%D4%B6%BE%B5%B5%C4%B9%DB%C4%F1&amp;mode=1&amp;did=333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2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~1\AppData\Local\Temp\WeChat Files\141646758716380355.jpg"/>
          <p:cNvPicPr/>
          <p:nvPr/>
        </p:nvPicPr>
        <p:blipFill>
          <a:blip r:embed="rId3" cstate="print">
            <a:clrChange>
              <a:clrFrom>
                <a:srgbClr val="93948C"/>
              </a:clrFrom>
              <a:clrTo>
                <a:srgbClr val="93948C">
                  <a:alpha val="0"/>
                </a:srgbClr>
              </a:clrTo>
            </a:clrChange>
          </a:blip>
          <a:srcRect b="3234"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1779662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     上海市校外教育资源包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                 </a:t>
            </a:r>
            <a:r>
              <a:rPr lang="zh-CN" altLang="en-US" sz="54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项目学习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4449" b="89972" l="424" r="94986">
                        <a14:foregroundMark x1="67797" y1="37994" x2="67797" y2="37994"/>
                        <a14:foregroundMark x1="61723" y1="12571" x2="61723" y2="12571"/>
                        <a14:foregroundMark x1="84463" y1="59887" x2="84463" y2="59887"/>
                        <a14:foregroundMark x1="78319" y1="58969" x2="78319" y2="58969"/>
                        <a14:foregroundMark x1="52542" y1="34746" x2="52542" y2="34746"/>
                        <a14:foregroundMark x1="69492" y1="7133" x2="69492" y2="7133"/>
                        <a14:foregroundMark x1="39760" y1="43715" x2="39760" y2="437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4299942"/>
            <a:ext cx="585654" cy="58565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16016" y="4299943"/>
            <a:ext cx="352839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崇明区青少年活动中心 龚峰</a:t>
            </a:r>
            <a:endParaRPr lang="en-US" altLang="zh-CN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936A-EA19-4341-B3BD-C4D5975935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571486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背景：公园绿地</a:t>
            </a:r>
          </a:p>
        </p:txBody>
      </p:sp>
      <p:pic>
        <p:nvPicPr>
          <p:cNvPr id="10" name="内容占位符 3" descr="3798060927106407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285734"/>
            <a:ext cx="5857884" cy="442915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5720" y="1214428"/>
            <a:ext cx="257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画面：观鸟指导者和两位小朋友观鸟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58" y="1928808"/>
            <a:ext cx="2571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呈现方式：录像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428742"/>
            <a:ext cx="876296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3071816"/>
            <a:ext cx="959079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817" y="3071816"/>
            <a:ext cx="101518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928676"/>
            <a:ext cx="2714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背景：小区、公园绿地旅途等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2844" y="257175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画外音：寻觅大自然的精灵、放飞双眼和心灵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4282" y="1857370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画面：上述场景中的鸟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3429006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呈现方式：图片、字幕插入</a:t>
            </a:r>
          </a:p>
        </p:txBody>
      </p:sp>
      <p:pic>
        <p:nvPicPr>
          <p:cNvPr id="12" name="Picture 7" descr="http://i04.pic.sogou.com/2177522ee64a706d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85734"/>
            <a:ext cx="5857884" cy="4429156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267494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89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要点回顾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28874"/>
            <a:ext cx="204310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42910" y="17859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step1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8573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step2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6072198" y="1785932"/>
            <a:ext cx="1785950" cy="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step3</a:t>
            </a:r>
            <a:endParaRPr lang="zh-CN" altLang="en-US" sz="2800" b="1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 l="50001"/>
          <a:stretch>
            <a:fillRect/>
          </a:stretch>
        </p:blipFill>
        <p:spPr bwMode="auto">
          <a:xfrm>
            <a:off x="3214678" y="2428874"/>
            <a:ext cx="192879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 descr="http://i04.pic.sogou.com/9a5288f137e3981b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2357436"/>
            <a:ext cx="2076448" cy="1632692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b="6557"/>
          <a:stretch>
            <a:fillRect/>
          </a:stretch>
        </p:blipFill>
        <p:spPr bwMode="auto">
          <a:xfrm>
            <a:off x="0" y="285734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 flipH="1">
            <a:off x="2071670" y="714362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eiryo" pitchFamily="34" charset="-128"/>
                <a:ea typeface="Meiryo" pitchFamily="34" charset="-128"/>
                <a:cs typeface="Meiryo" pitchFamily="34" charset="-128"/>
              </a:rPr>
              <a:t>观鸟快乐</a:t>
            </a:r>
            <a:endParaRPr lang="zh-CN" alt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eiryo" pitchFamily="34" charset="-128"/>
              <a:ea typeface="Meiryo" pitchFamily="34" charset="-128"/>
              <a:cs typeface="Meiryo" pitchFamily="34" charset="-12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143122"/>
            <a:ext cx="10572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 18"/>
          <p:cNvSpPr/>
          <p:nvPr/>
        </p:nvSpPr>
        <p:spPr>
          <a:xfrm>
            <a:off x="4929190" y="2714626"/>
            <a:ext cx="214314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12"/>
            <a:ext cx="3529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 t="92349"/>
          <a:stretch>
            <a:fillRect/>
          </a:stretch>
        </p:blipFill>
        <p:spPr bwMode="auto">
          <a:xfrm>
            <a:off x="0" y="4286262"/>
            <a:ext cx="914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动作按钮: 前进或下一项 12">
            <a:hlinkClick r:id="" action="ppaction://hlinkshowjump?jump=nextslide" highlightClick="1"/>
          </p:cNvPr>
          <p:cNvSpPr/>
          <p:nvPr/>
        </p:nvSpPr>
        <p:spPr>
          <a:xfrm>
            <a:off x="571472" y="2000246"/>
            <a:ext cx="785818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观鸟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C:\Users\Administrator\AppData\Roaming\Tencent\Users\1013156361\QQ\WinTemp\RichOle\MG6DMEQI28SO2(QW8$8BER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195736" y="1563638"/>
            <a:ext cx="5976664" cy="2808312"/>
          </a:xfrm>
          <a:prstGeom prst="roundRect">
            <a:avLst/>
          </a:prstGeom>
          <a:solidFill>
            <a:schemeClr val="accent6">
              <a:lumMod val="90000"/>
              <a:alpha val="44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观鸟由来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观鸟须知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观鸟装备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关于望远镜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观鸟图鉴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观鸟记录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chemeClr val="accent6">
                  <a:shade val="58000"/>
                  <a:satMod val="150000"/>
                  <a:alpha val="47000"/>
                </a:scheme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51520" y="4443958"/>
          <a:ext cx="8640958" cy="516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6"/>
                <a:gridCol w="1537630"/>
                <a:gridCol w="1890034"/>
                <a:gridCol w="1723196"/>
                <a:gridCol w="2237242"/>
              </a:tblGrid>
              <a:tr h="51660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什么是鸟？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上海观鸟地点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观鸟与关鸟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影片：观鸟大年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 cstate="print"/>
          <a:srcRect l="21486" t="5842" r="20128" b="5842"/>
          <a:stretch>
            <a:fillRect/>
          </a:stretch>
        </p:blipFill>
        <p:spPr bwMode="auto">
          <a:xfrm>
            <a:off x="4572000" y="2427734"/>
            <a:ext cx="851999" cy="66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67944" y="307580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微课： </a:t>
            </a:r>
            <a:endParaRPr lang="en-US" altLang="zh-CN" b="1" dirty="0" smtClean="0"/>
          </a:p>
          <a:p>
            <a:r>
              <a:rPr lang="en-US" altLang="zh-CN" b="1" dirty="0" smtClean="0"/>
              <a:t>     </a:t>
            </a:r>
            <a:r>
              <a:rPr lang="zh-CN" altLang="en-US" b="1" dirty="0" smtClean="0"/>
              <a:t>望远镜观鸟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动作按钮: 前进或下一项 14">
            <a:hlinkClick r:id="" action="ppaction://hlinkshowjump?jump=nextslide" highlightClick="1"/>
          </p:cNvPr>
          <p:cNvSpPr/>
          <p:nvPr/>
        </p:nvSpPr>
        <p:spPr>
          <a:xfrm>
            <a:off x="571472" y="2786064"/>
            <a:ext cx="785818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观鸟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C:\Users\Administrator\AppData\Roaming\Tencent\Users\1013156361\QQ\WinTemp\RichOle\MG6DMEQI28SO2(QW8$8BER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195736" y="1563638"/>
            <a:ext cx="5976664" cy="2808312"/>
          </a:xfrm>
          <a:prstGeom prst="roundRect">
            <a:avLst/>
          </a:prstGeom>
          <a:solidFill>
            <a:schemeClr val="accent6">
              <a:lumMod val="90000"/>
              <a:alpha val="44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观鸟由来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观鸟须知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观鸟装备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关于望远镜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观鸟图鉴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观鸟记录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chemeClr val="accent6">
                  <a:shade val="58000"/>
                  <a:satMod val="150000"/>
                  <a:alpha val="47000"/>
                </a:scheme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51520" y="4443958"/>
          <a:ext cx="8640958" cy="516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6"/>
                <a:gridCol w="1537630"/>
                <a:gridCol w="1890034"/>
                <a:gridCol w="1723196"/>
                <a:gridCol w="2237242"/>
              </a:tblGrid>
              <a:tr h="51660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什么是鸟？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上海观鸟地点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观鸟与关鸟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影片：观鸟大年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pic>
        <p:nvPicPr>
          <p:cNvPr id="2140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500180"/>
            <a:ext cx="721520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观鸟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C:\Users\Administrator\AppData\Roaming\Tencent\Users\1013156361\QQ\WinTemp\RichOle\MG6DMEQI28SO2(QW8$8BER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观鸟由来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观鸟须知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观鸟装备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关于望远镜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观鸟图鉴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观鸟记录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chemeClr val="accent6">
                  <a:shade val="58000"/>
                  <a:satMod val="150000"/>
                  <a:alpha val="47000"/>
                </a:scheme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51520" y="4443958"/>
          <a:ext cx="8640958" cy="516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6"/>
                <a:gridCol w="1537630"/>
                <a:gridCol w="1890034"/>
                <a:gridCol w="1723196"/>
                <a:gridCol w="2237242"/>
              </a:tblGrid>
              <a:tr h="51660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什么是鸟？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上海观鸟地点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观鸟与关鸟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影片：观鸟大年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067944" y="307580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微课： </a:t>
            </a:r>
            <a:endParaRPr lang="en-US" altLang="zh-CN" b="1" dirty="0" smtClean="0"/>
          </a:p>
          <a:p>
            <a:r>
              <a:rPr lang="en-US" altLang="zh-CN" b="1" dirty="0" smtClean="0"/>
              <a:t>     </a:t>
            </a:r>
            <a:r>
              <a:rPr lang="zh-CN" altLang="en-US" b="1" dirty="0" smtClean="0"/>
              <a:t>望远镜观鸟</a:t>
            </a:r>
            <a:endParaRPr lang="zh-CN" altLang="en-US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500180"/>
            <a:ext cx="7358082" cy="295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动作按钮: 前进或下一项 13">
            <a:hlinkClick r:id="" action="ppaction://hlinkshowjump?jump=nextslide" highlightClick="1"/>
          </p:cNvPr>
          <p:cNvSpPr/>
          <p:nvPr/>
        </p:nvSpPr>
        <p:spPr>
          <a:xfrm>
            <a:off x="3714744" y="1214428"/>
            <a:ext cx="785818" cy="285752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动作按钮: 前进或下一项 12">
            <a:hlinkClick r:id="" action="ppaction://hlinkshowjump?jump=nextslide" highlightClick="1"/>
          </p:cNvPr>
          <p:cNvSpPr/>
          <p:nvPr/>
        </p:nvSpPr>
        <p:spPr>
          <a:xfrm>
            <a:off x="571472" y="2000246"/>
            <a:ext cx="785818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观鸟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C:\Users\Administrator\AppData\Roaming\Tencent\Users\1013156361\QQ\WinTemp\RichOle\MG6DMEQI28SO2(QW8$8BER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195736" y="1563638"/>
            <a:ext cx="5976664" cy="2808312"/>
          </a:xfrm>
          <a:prstGeom prst="roundRect">
            <a:avLst/>
          </a:prstGeom>
          <a:solidFill>
            <a:schemeClr val="accent6">
              <a:lumMod val="90000"/>
              <a:alpha val="44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观鸟由来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观鸟须知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观鸟装备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关于望远镜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观鸟图鉴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观鸟记录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chemeClr val="accent6">
                  <a:shade val="58000"/>
                  <a:satMod val="150000"/>
                  <a:alpha val="47000"/>
                </a:scheme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51520" y="4443958"/>
          <a:ext cx="8640958" cy="516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6"/>
                <a:gridCol w="1537630"/>
                <a:gridCol w="1890034"/>
                <a:gridCol w="1723196"/>
                <a:gridCol w="2237242"/>
              </a:tblGrid>
              <a:tr h="51660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什么是鸟？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上海观鸟地点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观鸟与关鸟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影片：观鸟大年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/>
          <a:srcRect l="21486" t="5842" r="20128" b="5842"/>
          <a:stretch>
            <a:fillRect/>
          </a:stretch>
        </p:blipFill>
        <p:spPr bwMode="auto">
          <a:xfrm>
            <a:off x="4572000" y="2427734"/>
            <a:ext cx="851999" cy="66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67944" y="307580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微课： </a:t>
            </a:r>
            <a:endParaRPr lang="en-US" altLang="zh-CN" b="1" dirty="0" smtClean="0"/>
          </a:p>
          <a:p>
            <a:r>
              <a:rPr lang="en-US" altLang="zh-CN" b="1" dirty="0" smtClean="0"/>
              <a:t>     </a:t>
            </a:r>
            <a:r>
              <a:rPr lang="zh-CN" altLang="en-US" b="1" dirty="0" smtClean="0"/>
              <a:t>望远镜观鸟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~1\AppData\Local\Temp\WeChat Files\9032580276035034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1547664" cy="14196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92D050"/>
                </a:solidFill>
                <a:latin typeface="叶根友毛笔行书2.0版" pitchFamily="2" charset="-122"/>
                <a:ea typeface="叶根友毛笔行书2.0版" pitchFamily="2" charset="-122"/>
              </a:rPr>
              <a:t>数鸟</a:t>
            </a:r>
            <a:endParaRPr lang="zh-CN" altLang="en-US" sz="3600" dirty="0">
              <a:solidFill>
                <a:srgbClr val="92D05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18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722624"/>
          </a:xfrm>
          <a:prstGeom prst="roundRect">
            <a:avLst/>
          </a:prstGeom>
          <a:solidFill>
            <a:srgbClr val="92D050">
              <a:alpha val="21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鸟类迁徙</a:t>
                      </a:r>
                      <a:endParaRPr lang="zh-CN" alt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鸟类飞行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数鸟方法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辨雌雄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联系我们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zh-CN" altLang="en-US" sz="1800" b="1" kern="1200" dirty="0" smtClean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92D050">
                  <a:alpha val="68000"/>
                </a:srgb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  <a:lin ang="16200000" scaled="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14282" y="4357700"/>
          <a:ext cx="8568952" cy="571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7207258"/>
                <a:gridCol w="353582"/>
              </a:tblGrid>
              <a:tr h="57148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http://bbs.cbw.org.cn/forum.php?mod=forumdisplay&amp;fid=1</a:t>
                      </a:r>
                      <a:endParaRPr lang="zh-CN" alt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 cstate="print"/>
          <a:srcRect l="21486" t="5842" r="20128" b="5842"/>
          <a:stretch>
            <a:fillRect/>
          </a:stretch>
        </p:blipFill>
        <p:spPr bwMode="auto">
          <a:xfrm>
            <a:off x="4714876" y="2428874"/>
            <a:ext cx="761529" cy="596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572000" y="3214692"/>
            <a:ext cx="1293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微课：</a:t>
            </a:r>
            <a:endParaRPr lang="en-US" altLang="zh-CN" b="1" dirty="0" smtClean="0"/>
          </a:p>
          <a:p>
            <a:r>
              <a:rPr lang="zh-CN" altLang="en-US" b="1" dirty="0" smtClean="0"/>
              <a:t>数鸟有招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195736" y="3795886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项目学习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635646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微课：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数鸟有招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307580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崇明区青少年活动中心  龚峰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50785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2017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月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动作按钮: 前进或下一项 33">
            <a:hlinkClick r:id="" action="ppaction://noaction" highlightClick="1"/>
          </p:cNvPr>
          <p:cNvSpPr/>
          <p:nvPr/>
        </p:nvSpPr>
        <p:spPr>
          <a:xfrm>
            <a:off x="899592" y="3363838"/>
            <a:ext cx="648072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动作按钮: 前进或下一项 32">
            <a:hlinkClick r:id="" action="ppaction://noaction" highlightClick="1"/>
          </p:cNvPr>
          <p:cNvSpPr/>
          <p:nvPr/>
        </p:nvSpPr>
        <p:spPr>
          <a:xfrm>
            <a:off x="2771800" y="3291831"/>
            <a:ext cx="610368" cy="5383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动作按钮: 前进或下一项 31">
            <a:hlinkClick r:id="" action="ppaction://noaction" highlightClick="1"/>
          </p:cNvPr>
          <p:cNvSpPr/>
          <p:nvPr/>
        </p:nvSpPr>
        <p:spPr>
          <a:xfrm>
            <a:off x="4788024" y="3075807"/>
            <a:ext cx="648072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动作按钮: 前进或下一项 30">
            <a:hlinkClick r:id="rId3" action="ppaction://hlinksldjump" highlightClick="1"/>
          </p:cNvPr>
          <p:cNvSpPr/>
          <p:nvPr/>
        </p:nvSpPr>
        <p:spPr>
          <a:xfrm>
            <a:off x="6588224" y="2427735"/>
            <a:ext cx="648072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动作按钮: 前进或下一项 29">
            <a:hlinkClick r:id="rId4" action="ppaction://hlinksldjump" highlightClick="1"/>
          </p:cNvPr>
          <p:cNvSpPr/>
          <p:nvPr/>
        </p:nvSpPr>
        <p:spPr>
          <a:xfrm>
            <a:off x="7308304" y="771550"/>
            <a:ext cx="576064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83568" y="26749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pic>
        <p:nvPicPr>
          <p:cNvPr id="8" name="图片 7" descr="C:\Users\ADMINI~1\AppData\Local\Temp\WeChat Files\71817436765798137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211710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C:\Users\ADMINI~1\AppData\Local\Temp\WeChat Files\57189351312906144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2499742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C:\Users\ADMINI~1\AppData\Local\Temp\WeChat Files\90325802760350341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1707655"/>
            <a:ext cx="1800200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 descr="C:\Users\Administrator\AppData\Roaming\Tencent\Users\1013156361\QQ\WinTemp\RichOle\J0%1R{{D2W@JSONWAZM_)WD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2427735"/>
            <a:ext cx="1944216" cy="16786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7452320" y="177966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观鸟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516216" y="336383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数鸟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716016" y="401191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听鸟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627784" y="415592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喂鸟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27584" y="415592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菜鸟</a:t>
            </a:r>
            <a:endParaRPr lang="zh-CN" altLang="en-US" dirty="0"/>
          </a:p>
        </p:txBody>
      </p:sp>
      <p:pic>
        <p:nvPicPr>
          <p:cNvPr id="7" name="图片 6" descr="C:\Users\Administrator\AppData\Roaming\Tencent\Users\1013156361\QQ\WinTemp\RichOle\MG6DMEQI28SO2(QW8$8BERE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267494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267494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491630"/>
            <a:ext cx="9144000" cy="3240360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000" b="1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微课小目标：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563638"/>
            <a:ext cx="7056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1.</a:t>
            </a:r>
            <a:r>
              <a:rPr lang="zh-CN" altLang="en-US" sz="2400" b="1" dirty="0" smtClean="0">
                <a:latin typeface="+mn-ea"/>
              </a:rPr>
              <a:t>了解有趣的数鸟方法。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2.</a:t>
            </a:r>
            <a:r>
              <a:rPr lang="zh-CN" altLang="en-US" sz="2400" b="1" dirty="0" smtClean="0">
                <a:latin typeface="+mn-ea"/>
              </a:rPr>
              <a:t>初步运用数鸟方法估算鸟的数量。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3.</a:t>
            </a:r>
            <a:r>
              <a:rPr lang="zh-CN" altLang="en-US" sz="2400" b="1" dirty="0" smtClean="0">
                <a:latin typeface="+mn-ea"/>
              </a:rPr>
              <a:t> 对生活中的鸟有一定的数量敏感度。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9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4348" y="428610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情景一：引入数鸟有妙招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142991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情景二：数鸟有招        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3′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42910" y="4357700"/>
            <a:ext cx="8072494" cy="1588"/>
          </a:xfrm>
          <a:prstGeom prst="line">
            <a:avLst/>
          </a:prstGeom>
          <a:ln>
            <a:solidFill>
              <a:srgbClr val="04F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2910" y="435770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10" y="250031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情景三：数鸟测试静态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2′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1472" y="2071684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0034" y="2143122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00034" y="3357568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71472" y="328613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1472" y="3786196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情景四：数鸟动态测试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2′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85734"/>
            <a:ext cx="571500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357158" y="2428874"/>
            <a:ext cx="3929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两只黄鹂鸣翠柳 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一行白鹭上青天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5720" y="1142990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画面：零散停驻的鸟儿 、飞翔的群鸟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58" y="3500444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图片文字</a:t>
            </a:r>
          </a:p>
        </p:txBody>
      </p:sp>
      <p:pic>
        <p:nvPicPr>
          <p:cNvPr id="7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3528" y="48351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背景：滩涂、高空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1923678"/>
            <a:ext cx="3279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方法一 ：目测法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方法二 ：圆形视野法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方法三：筒状法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5536" y="1059582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画面：燕子南飞 </a:t>
            </a:r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zh-CN" altLang="en-US" sz="2000" b="1" dirty="0" smtClean="0">
                <a:latin typeface="+mn-ea"/>
              </a:rPr>
              <a:t>惊起一滩鸥鹭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3363838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57620" y="2643188"/>
            <a:ext cx="5286380" cy="2000264"/>
          </a:xfrm>
          <a:prstGeom prst="rect">
            <a:avLst/>
          </a:prstGeom>
        </p:spPr>
      </p:pic>
      <p:pic>
        <p:nvPicPr>
          <p:cNvPr id="14" name="Picture 10" descr="https://ss1.bdstatic.com/70cFvXSh_Q1YnxGkpoWK1HF6hhy/it/u=2398102590,2968724639&amp;fm=116&amp;gp=0.jpg"/>
          <p:cNvPicPr>
            <a:picLocks noChangeAspect="1" noChangeArrowheads="1"/>
          </p:cNvPicPr>
          <p:nvPr/>
        </p:nvPicPr>
        <p:blipFill>
          <a:blip r:embed="rId4" cstate="print"/>
          <a:srcRect b="10345"/>
          <a:stretch>
            <a:fillRect/>
          </a:stretch>
        </p:blipFill>
        <p:spPr bwMode="auto">
          <a:xfrm>
            <a:off x="3857620" y="285734"/>
            <a:ext cx="5286380" cy="2357454"/>
          </a:xfrm>
          <a:prstGeom prst="rect">
            <a:avLst/>
          </a:prstGeom>
          <a:noFill/>
        </p:spPr>
      </p:pic>
      <p:pic>
        <p:nvPicPr>
          <p:cNvPr id="13" name="Picture 8" descr="https://ss2.bdstatic.com/70cFvnSh_Q1YnxGkpoWK1HF6hhy/it/u=3080682272,2419884112&amp;fm=116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428610"/>
            <a:ext cx="2095500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81" name="Oval 1"/>
          <p:cNvSpPr>
            <a:spLocks noChangeArrowheads="1"/>
          </p:cNvSpPr>
          <p:nvPr/>
        </p:nvSpPr>
        <p:spPr bwMode="auto">
          <a:xfrm>
            <a:off x="4071934" y="2643188"/>
            <a:ext cx="2643206" cy="178752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"/>
          <p:cNvSpPr>
            <a:spLocks noChangeArrowheads="1"/>
          </p:cNvSpPr>
          <p:nvPr/>
        </p:nvSpPr>
        <p:spPr bwMode="auto">
          <a:xfrm rot="20538498">
            <a:off x="4135631" y="1593322"/>
            <a:ext cx="3122919" cy="1000132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"/>
          <p:cNvSpPr>
            <a:spLocks noChangeArrowheads="1"/>
          </p:cNvSpPr>
          <p:nvPr/>
        </p:nvSpPr>
        <p:spPr bwMode="auto">
          <a:xfrm rot="1078270">
            <a:off x="5047665" y="500323"/>
            <a:ext cx="3342580" cy="97606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9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3528" y="48351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背景：滩涂、高空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1923678"/>
            <a:ext cx="3279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方法一 ：目测法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方法二 ：圆形视野法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方法三：筒状法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1520" y="987574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画面：燕子南飞 </a:t>
            </a:r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zh-CN" altLang="en-US" sz="2000" b="1" dirty="0" smtClean="0">
                <a:latin typeface="+mn-ea"/>
              </a:rPr>
              <a:t>惊起一滩鸥鹭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3363838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67494"/>
            <a:ext cx="5940152" cy="439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67494"/>
            <a:ext cx="291678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57158" y="857238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</a:t>
            </a:r>
            <a:r>
              <a:rPr lang="en-US" altLang="zh-CN" sz="2000" b="1" dirty="0" err="1" smtClean="0">
                <a:latin typeface="+mn-ea"/>
              </a:rPr>
              <a:t>ppt</a:t>
            </a:r>
            <a:endParaRPr lang="zh-CN" altLang="en-US" sz="2000" b="1" dirty="0" smtClean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214560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画面字幕：出示答案有图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4282" y="1500180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画面：数量由少到多的鸟群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720" y="2928940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804248" y="2931790"/>
            <a:ext cx="2339752" cy="18722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15408" y="0"/>
            <a:ext cx="5328592" cy="29280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786710" y="242887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31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215338" y="435770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11</a:t>
            </a:r>
            <a:endParaRPr lang="zh-CN" altLang="en-US" dirty="0"/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1" y="2931790"/>
            <a:ext cx="2952327" cy="1897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1520" y="699542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n-ea"/>
              </a:rPr>
              <a:t>背景：滩涂 归巢的鸟群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1923678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n-ea"/>
              </a:rPr>
              <a:t>画外音：数鸟锻炼了眼力，也是一项很炫的技能，是不是很酷呢！</a:t>
            </a:r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1203598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n-ea"/>
              </a:rPr>
              <a:t>画面：上述场景中的鸟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329183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n-ea"/>
              </a:rPr>
              <a:t>呈现方式：视频</a:t>
            </a:r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2000" b="1" dirty="0" smtClean="0">
                <a:solidFill>
                  <a:schemeClr val="bg1"/>
                </a:solidFill>
                <a:latin typeface="+mn-ea"/>
              </a:rPr>
              <a:t>图片、字幕插入</a:t>
            </a:r>
          </a:p>
        </p:txBody>
      </p:sp>
      <p:pic>
        <p:nvPicPr>
          <p:cNvPr id="11" name="currentImg" descr="https://timgsa.baidu.com/timg?image&amp;quality=80&amp;size=b9999_10000&amp;sec=1484641785041&amp;di=ad37340f4fd3ff20a87885bef8d1d348&amp;imgtype=0&amp;src=http%3A%2F%2Fy2.ifengimg.com%2Fcmpp%2F2015%2F02%2F25%2F01%2Fb5b00488-edf5-4b39-85b4-80ba089c78da_size76_w400_h272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19873" y="267494"/>
            <a:ext cx="5724128" cy="435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s://ss1.bdstatic.com/70cFuXSh_Q1YnxGkpoWK1HF6hhy/it/u=303752377,212788774&amp;fm=116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67494"/>
            <a:ext cx="2160240" cy="16201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787774"/>
            <a:ext cx="3995936" cy="182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7358082" y="385763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2000~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89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要点回顾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7859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step1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8573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step2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6072198" y="1785932"/>
            <a:ext cx="1785950" cy="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step3</a:t>
            </a:r>
            <a:endParaRPr lang="zh-CN" altLang="en-US" sz="2800" b="1" dirty="0"/>
          </a:p>
        </p:txBody>
      </p:sp>
      <p:pic>
        <p:nvPicPr>
          <p:cNvPr id="69634" name="Picture 2" descr="https://ss0.bdstatic.com/94oJfD_bAAcT8t7mm9GUKT-xh_/timg?image&amp;quality=100&amp;size=b4000_4000&amp;sec=1489452851&amp;di=4c6c5a47509f56b358fe3fadcc66011c&amp;src=http://pic2.ooopic.com/11/76/84/53bOOOPIC1f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43758"/>
            <a:ext cx="1468388" cy="1468388"/>
          </a:xfrm>
          <a:prstGeom prst="rect">
            <a:avLst/>
          </a:prstGeom>
          <a:noFill/>
        </p:spPr>
      </p:pic>
      <p:sp>
        <p:nvSpPr>
          <p:cNvPr id="17" name="Oval 1"/>
          <p:cNvSpPr>
            <a:spLocks noChangeArrowheads="1"/>
          </p:cNvSpPr>
          <p:nvPr/>
        </p:nvSpPr>
        <p:spPr bwMode="auto">
          <a:xfrm>
            <a:off x="2627784" y="2427734"/>
            <a:ext cx="2592288" cy="1800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"/>
          <p:cNvSpPr>
            <a:spLocks noChangeArrowheads="1"/>
          </p:cNvSpPr>
          <p:nvPr/>
        </p:nvSpPr>
        <p:spPr bwMode="auto">
          <a:xfrm rot="18820582">
            <a:off x="3007833" y="2376578"/>
            <a:ext cx="2058663" cy="188461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427734"/>
            <a:ext cx="181714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s://ss0.bdstatic.com/94oJfD_bAAcT8t7mm9GUKT-xh_/timg?image&amp;quality=100&amp;size=b4000_4000&amp;sec=1489538375&amp;di=73eda88c9d3bd29a154e4855dddc39cc&amp;src=http://pic.58pic.com/58pic/15/56/22/51958PICsxg_1024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9273" t="5706" r="13128" b="24836"/>
          <a:stretch>
            <a:fillRect/>
          </a:stretch>
        </p:blipFill>
        <p:spPr bwMode="auto">
          <a:xfrm rot="5400000">
            <a:off x="607201" y="-178605"/>
            <a:ext cx="214296" cy="57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b="6557"/>
          <a:stretch>
            <a:fillRect/>
          </a:stretch>
        </p:blipFill>
        <p:spPr bwMode="auto">
          <a:xfrm>
            <a:off x="0" y="285734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 flipH="1">
            <a:off x="2071670" y="714362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eiryo" pitchFamily="34" charset="-128"/>
                <a:ea typeface="Meiryo" pitchFamily="34" charset="-128"/>
                <a:cs typeface="Meiryo" pitchFamily="34" charset="-128"/>
              </a:rPr>
              <a:t>数鸟快乐</a:t>
            </a:r>
            <a:endParaRPr lang="zh-CN" alt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eiryo" pitchFamily="34" charset="-128"/>
              <a:ea typeface="Meiryo" pitchFamily="34" charset="-128"/>
              <a:cs typeface="Meiryo" pitchFamily="34" charset="-12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143122"/>
            <a:ext cx="10572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 18"/>
          <p:cNvSpPr/>
          <p:nvPr/>
        </p:nvSpPr>
        <p:spPr>
          <a:xfrm>
            <a:off x="4929190" y="2714626"/>
            <a:ext cx="214314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12"/>
            <a:ext cx="3529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 t="92349"/>
          <a:stretch>
            <a:fillRect/>
          </a:stretch>
        </p:blipFill>
        <p:spPr bwMode="auto">
          <a:xfrm>
            <a:off x="0" y="4286262"/>
            <a:ext cx="914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~1\AppData\Local\Temp\WeChat Files\9032580276035034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1547664" cy="14196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92D050"/>
                </a:solidFill>
                <a:latin typeface="叶根友毛笔行书2.0版" pitchFamily="2" charset="-122"/>
                <a:ea typeface="叶根友毛笔行书2.0版" pitchFamily="2" charset="-122"/>
              </a:rPr>
              <a:t>数鸟</a:t>
            </a:r>
            <a:endParaRPr lang="zh-CN" altLang="en-US" sz="3600" dirty="0">
              <a:solidFill>
                <a:srgbClr val="92D05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18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808312"/>
          </a:xfrm>
          <a:prstGeom prst="roundRect">
            <a:avLst/>
          </a:prstGeom>
          <a:solidFill>
            <a:srgbClr val="92D050">
              <a:alpha val="21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/>
              <a:t>   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en-US" altLang="zh-CN" b="1" dirty="0" smtClean="0"/>
              <a:t>                               </a:t>
            </a:r>
            <a:r>
              <a:rPr lang="zh-CN" altLang="en-US" b="1" dirty="0" smtClean="0"/>
              <a:t>微课：</a:t>
            </a:r>
            <a:endParaRPr lang="en-US" altLang="zh-CN" b="1" dirty="0" smtClean="0"/>
          </a:p>
          <a:p>
            <a:r>
              <a:rPr lang="zh-CN" altLang="en-US" b="1" dirty="0" smtClean="0"/>
              <a:t>                               数鸟有招</a:t>
            </a:r>
            <a:endParaRPr lang="zh-CN" altLang="en-US" b="1" dirty="0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鸟类迁徙</a:t>
                      </a:r>
                      <a:endParaRPr lang="zh-CN" alt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鸟类飞行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数鸟方法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辨雌雄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联系我们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zh-CN" altLang="en-US" sz="1800" b="1" kern="1200" dirty="0" smtClean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92D050">
                  <a:alpha val="68000"/>
                </a:srgb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  <a:lin ang="16200000" scaled="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79512" y="4443958"/>
          <a:ext cx="8568952" cy="442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4027318"/>
                <a:gridCol w="1733322"/>
                <a:gridCol w="1800200"/>
              </a:tblGrid>
              <a:tr h="442848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www.shwbs.org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6" cstate="print"/>
          <a:srcRect l="21486" t="5842" r="20128" b="5842"/>
          <a:stretch>
            <a:fillRect/>
          </a:stretch>
        </p:blipFill>
        <p:spPr bwMode="auto">
          <a:xfrm>
            <a:off x="4286248" y="2357436"/>
            <a:ext cx="805455" cy="6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观鸟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 descr="C:\Users\Administrator\AppData\Roaming\Tencent\Users\1013156361\QQ\WinTemp\RichOle\MG6DMEQI28SO2(QW8$8BER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195736" y="1563638"/>
            <a:ext cx="5976664" cy="2808312"/>
          </a:xfrm>
          <a:prstGeom prst="roundRect">
            <a:avLst/>
          </a:prstGeom>
          <a:solidFill>
            <a:schemeClr val="accent6">
              <a:lumMod val="90000"/>
              <a:alpha val="44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观鸟由来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观鸟须知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观鸟装备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关于望远镜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观鸟图鉴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观鸟记录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chemeClr val="accent6">
                  <a:shade val="58000"/>
                  <a:satMod val="150000"/>
                  <a:alpha val="47000"/>
                </a:scheme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51520" y="4443958"/>
          <a:ext cx="8640958" cy="516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6"/>
                <a:gridCol w="1537630"/>
                <a:gridCol w="1890034"/>
                <a:gridCol w="1723196"/>
                <a:gridCol w="2237242"/>
              </a:tblGrid>
              <a:tr h="516602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什么是鸟？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上海观鸟地点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观鸟与关鸟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影片：观鸟大年</a:t>
                      </a:r>
                      <a:endParaRPr lang="zh-CN" altLang="en-US" sz="1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 cstate="print"/>
          <a:srcRect l="21486" t="5842" r="20128" b="5842"/>
          <a:stretch>
            <a:fillRect/>
          </a:stretch>
        </p:blipFill>
        <p:spPr bwMode="auto">
          <a:xfrm>
            <a:off x="4572000" y="2427734"/>
            <a:ext cx="851999" cy="66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67944" y="307580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微课： </a:t>
            </a:r>
            <a:endParaRPr lang="en-US" altLang="zh-CN" b="1" dirty="0" smtClean="0"/>
          </a:p>
          <a:p>
            <a:r>
              <a:rPr lang="en-US" altLang="zh-CN" b="1" dirty="0" smtClean="0"/>
              <a:t>     </a:t>
            </a:r>
            <a:r>
              <a:rPr lang="zh-CN" altLang="en-US" b="1" dirty="0" smtClean="0"/>
              <a:t>望远镜观鸟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~1\AppData\Local\Temp\WeChat Files\7181743676579813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9954CC"/>
                </a:solidFill>
                <a:latin typeface="叶根友毛笔行书2.0版" pitchFamily="2" charset="-122"/>
                <a:ea typeface="叶根友毛笔行书2.0版" pitchFamily="2" charset="-122"/>
              </a:rPr>
              <a:t>听鸟</a:t>
            </a:r>
            <a:endParaRPr lang="zh-CN" altLang="en-US" sz="3600" b="1" dirty="0">
              <a:solidFill>
                <a:srgbClr val="9954CC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rgbClr val="CC66F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808312"/>
          </a:xfrm>
          <a:prstGeom prst="roundRect">
            <a:avLst/>
          </a:prstGeom>
          <a:solidFill>
            <a:srgbClr val="7030A0">
              <a:alpha val="23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70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鸟语信息</a:t>
                      </a:r>
                    </a:p>
                  </a:txBody>
                  <a:tcPr>
                    <a:solidFill>
                      <a:srgbClr val="7030A0">
                        <a:alpha val="50000"/>
                      </a:srgbClr>
                    </a:solidFill>
                  </a:tcPr>
                </a:tc>
              </a:tr>
              <a:tr h="421248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早起的鸟声</a:t>
                      </a: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归巢的鸟声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趣味鸟语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常见鸟声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zh-CN" altLang="en-US" sz="1800" b="1" kern="1200" dirty="0" smtClean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9954CC">
                  <a:alpha val="94000"/>
                </a:srgb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79512" y="4443958"/>
          <a:ext cx="856895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944216"/>
                <a:gridCol w="1177885"/>
                <a:gridCol w="578085"/>
                <a:gridCol w="578085"/>
                <a:gridCol w="578085"/>
                <a:gridCol w="904284"/>
                <a:gridCol w="1800200"/>
              </a:tblGrid>
              <a:tr h="64008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鸟人“金卫国”</a:t>
                      </a:r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超级捕手</a:t>
                      </a:r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 cstate="print"/>
          <a:srcRect l="21486" t="5842" r="20128" b="5842"/>
          <a:stretch>
            <a:fillRect/>
          </a:stretch>
        </p:blipFill>
        <p:spPr bwMode="auto">
          <a:xfrm>
            <a:off x="4427984" y="2211710"/>
            <a:ext cx="897676" cy="702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286248" y="300037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微课：</a:t>
            </a:r>
            <a:endParaRPr lang="en-US" altLang="zh-CN" b="1" dirty="0" smtClean="0"/>
          </a:p>
          <a:p>
            <a:r>
              <a:rPr lang="zh-CN" altLang="en-US" b="1" dirty="0" smtClean="0"/>
              <a:t>那些我们听不懂的鸟语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195736" y="3795886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项目学习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1635646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微课：</a:t>
            </a:r>
            <a:r>
              <a:rPr lang="en-US" altLang="zh-CN" sz="36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36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那些我们听不懂的鸟语</a:t>
            </a:r>
            <a:r>
              <a:rPr lang="en-US" altLang="zh-CN" sz="36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307580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崇明区青少年活动中心  龚峰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50785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2017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月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2" descr="聆听图片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微课小目标：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779662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1.</a:t>
            </a:r>
            <a:r>
              <a:rPr lang="zh-CN" altLang="en-US" sz="2000" b="1" dirty="0" smtClean="0">
                <a:latin typeface="+mn-ea"/>
              </a:rPr>
              <a:t>了解鸟鸣的几种类别。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2.</a:t>
            </a:r>
            <a:r>
              <a:rPr lang="zh-CN" altLang="en-US" sz="2000" b="1" dirty="0" smtClean="0">
                <a:latin typeface="+mn-ea"/>
              </a:rPr>
              <a:t> 可以辨别</a:t>
            </a:r>
            <a:r>
              <a:rPr lang="en-US" altLang="zh-CN" sz="2000" b="1" dirty="0" smtClean="0">
                <a:latin typeface="+mn-ea"/>
              </a:rPr>
              <a:t>1-2</a:t>
            </a:r>
            <a:r>
              <a:rPr lang="zh-CN" altLang="en-US" sz="2000" b="1" dirty="0" smtClean="0">
                <a:latin typeface="+mn-ea"/>
              </a:rPr>
              <a:t>种常见鸟的叫声。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3.</a:t>
            </a:r>
            <a:r>
              <a:rPr lang="zh-CN" altLang="en-US" sz="2000" b="1" dirty="0" smtClean="0">
                <a:latin typeface="+mn-ea"/>
              </a:rPr>
              <a:t>通过“鸟人”趣闻，乐于用耳朵聆听鸟儿的鸣叫。</a:t>
            </a:r>
          </a:p>
          <a:p>
            <a:endParaRPr lang="zh-CN" altLang="en-US" dirty="0"/>
          </a:p>
        </p:txBody>
      </p:sp>
      <p:pic>
        <p:nvPicPr>
          <p:cNvPr id="137218" name="Picture 2" descr="聆听图片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42910" y="571486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情景一：聆听鸟语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142991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情景二：鸟语的多种表达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                           3′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42910" y="4357700"/>
            <a:ext cx="8072494" cy="1588"/>
          </a:xfrm>
          <a:prstGeom prst="line">
            <a:avLst/>
          </a:prstGeom>
          <a:ln>
            <a:solidFill>
              <a:srgbClr val="04F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2910" y="435770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10" y="250031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情景三：那些常见鸟的叫声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4′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1472" y="2071684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0034" y="2143122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00034" y="3357568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71472" y="328613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39552" y="3723878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情景四：东滩“鸟人”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 30″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51520" y="1563638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画外音：叽叽喳喳的叫声一定是麻雀吗？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3528" y="627534"/>
            <a:ext cx="313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画面：林间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3528" y="293179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67494"/>
            <a:ext cx="5940152" cy="440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http://i02.pic.sogou.com/e31e7b6a374a940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2675" y="2715766"/>
            <a:ext cx="2981325" cy="1981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聆听图片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9512" y="48351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背景：各种生境公园、绿地、滩涂、田野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1923678"/>
            <a:ext cx="4143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字幕：早起的鸟儿有虫吃 叫声从稀落到密集再到稀落 ；归巢，呼朋引伴 日落而栖 ；求偶：展现魅力 求得青睐 情敌、天敌、危险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1520" y="1347614"/>
            <a:ext cx="4032448" cy="404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画面：晨餐、归巢、求偶、示威等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3363838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211960" y="267494"/>
            <a:ext cx="1547925" cy="13668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211960" y="1635646"/>
            <a:ext cx="1512168" cy="1440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211960" y="3075806"/>
            <a:ext cx="1512168" cy="15841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724128" y="267494"/>
            <a:ext cx="1872208" cy="1368152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1635646"/>
            <a:ext cx="18002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鸟打架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328" y="195486"/>
            <a:ext cx="1619672" cy="4464496"/>
          </a:xfrm>
          <a:prstGeom prst="rect">
            <a:avLst/>
          </a:prstGeom>
          <a:noFill/>
        </p:spPr>
      </p:pic>
      <p:pic>
        <p:nvPicPr>
          <p:cNvPr id="21" name="Picture 2" descr="聆听图片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95536" y="555526"/>
            <a:ext cx="4357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背景：鸟的叫声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3528" y="2283718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画面字幕：出示答案有图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1520" y="1131590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画面：对应相应的鸟，几大类型的鸟叫相似点，猜猜鸟叫声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1520" y="3291830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0" name="Picture 45" descr="识鸟诀窍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267494"/>
            <a:ext cx="2195736" cy="43924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267494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283718"/>
            <a:ext cx="31683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2139702"/>
            <a:ext cx="1559234" cy="2016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000496" y="3786196"/>
          <a:ext cx="2085978" cy="711200"/>
        </p:xfrm>
        <a:graphic>
          <a:graphicData uri="http://schemas.openxmlformats.org/presentationml/2006/ole">
            <p:oleObj spid="_x0000_s168962" name="包装程序外壳对象" showAsIcon="1" r:id="rId8" imgW="3315600" imgH="711360" progId="Package">
              <p:embed/>
            </p:oleObj>
          </a:graphicData>
        </a:graphic>
      </p:graphicFrame>
      <p:graphicFrame>
        <p:nvGraphicFramePr>
          <p:cNvPr id="168963" name="Object 3"/>
          <p:cNvGraphicFramePr>
            <a:graphicFrameLocks noChangeAspect="1"/>
          </p:cNvGraphicFramePr>
          <p:nvPr/>
        </p:nvGraphicFramePr>
        <p:xfrm>
          <a:off x="3857620" y="1571618"/>
          <a:ext cx="2895600" cy="711200"/>
        </p:xfrm>
        <a:graphic>
          <a:graphicData uri="http://schemas.openxmlformats.org/presentationml/2006/ole">
            <p:oleObj spid="_x0000_s168963" name="包装程序外壳对象" showAsIcon="1" r:id="rId9" imgW="2896200" imgH="711360" progId="Package">
              <p:embed/>
            </p:oleObj>
          </a:graphicData>
        </a:graphic>
      </p:graphicFrame>
      <p:graphicFrame>
        <p:nvGraphicFramePr>
          <p:cNvPr id="168964" name="Object 4"/>
          <p:cNvGraphicFramePr>
            <a:graphicFrameLocks noChangeAspect="1"/>
          </p:cNvGraphicFramePr>
          <p:nvPr/>
        </p:nvGraphicFramePr>
        <p:xfrm>
          <a:off x="6357950" y="3429006"/>
          <a:ext cx="850900" cy="711200"/>
        </p:xfrm>
        <a:graphic>
          <a:graphicData uri="http://schemas.openxmlformats.org/presentationml/2006/ole">
            <p:oleObj spid="_x0000_s168964" name="包装程序外壳对象" showAsIcon="1" r:id="rId10" imgW="851040" imgH="711360" progId="Package">
              <p:embed/>
            </p:oleObj>
          </a:graphicData>
        </a:graphic>
      </p:graphicFrame>
      <p:pic>
        <p:nvPicPr>
          <p:cNvPr id="19" name="Picture 2" descr="聆听图片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95536" y="555526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背景：滩涂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3528" y="1995686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画外音：“鸟人”的简介，伙伴们面前报出鸟的数量是不是很有格调有一项绝活“鸟哨”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3528" y="1131590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画面：鸟人在滩涂“捕鸟”，用鸟哨演示鸟叫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3507854"/>
            <a:ext cx="3062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7494"/>
            <a:ext cx="579613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聆听图片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89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要点回顾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7859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step1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8573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step2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6072198" y="1785932"/>
            <a:ext cx="1785950" cy="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step3</a:t>
            </a:r>
            <a:endParaRPr lang="zh-CN" altLang="en-US" sz="2800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428874"/>
            <a:ext cx="2008176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7" descr="http://i04.pic.sogou.com/ed9f050bc87ff61c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500312"/>
            <a:ext cx="2246116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2643188"/>
            <a:ext cx="1928826" cy="17305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聆听图片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b="6557"/>
          <a:stretch>
            <a:fillRect/>
          </a:stretch>
        </p:blipFill>
        <p:spPr bwMode="auto">
          <a:xfrm>
            <a:off x="0" y="285734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 flipH="1">
            <a:off x="2071670" y="714362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eiryo" pitchFamily="34" charset="-128"/>
                <a:ea typeface="Meiryo" pitchFamily="34" charset="-128"/>
                <a:cs typeface="Meiryo" pitchFamily="34" charset="-128"/>
              </a:rPr>
              <a:t>听鸟快乐</a:t>
            </a:r>
            <a:endParaRPr lang="zh-CN" alt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eiryo" pitchFamily="34" charset="-128"/>
              <a:ea typeface="Meiryo" pitchFamily="34" charset="-128"/>
              <a:cs typeface="Meiryo" pitchFamily="34" charset="-12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143122"/>
            <a:ext cx="10572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 18"/>
          <p:cNvSpPr/>
          <p:nvPr/>
        </p:nvSpPr>
        <p:spPr>
          <a:xfrm>
            <a:off x="4929190" y="2714626"/>
            <a:ext cx="214314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12"/>
            <a:ext cx="3529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 t="92349"/>
          <a:stretch>
            <a:fillRect/>
          </a:stretch>
        </p:blipFill>
        <p:spPr bwMode="auto">
          <a:xfrm>
            <a:off x="0" y="4286262"/>
            <a:ext cx="914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聆听图片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 l="26524" t="46789" r="55183" b="25688"/>
          <a:stretch>
            <a:fillRect/>
          </a:stretch>
        </p:blipFill>
        <p:spPr bwMode="auto">
          <a:xfrm>
            <a:off x="428596" y="0"/>
            <a:ext cx="571504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195736" y="3795886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项目学习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635646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微课：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望远镜观鸟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307580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崇明区青少年活动中心  龚峰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50785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2017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月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~1\AppData\Local\Temp\WeChat Files\7181743676579813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听鸟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rgbClr val="CC66F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808312"/>
          </a:xfrm>
          <a:prstGeom prst="roundRect">
            <a:avLst/>
          </a:prstGeom>
          <a:solidFill>
            <a:srgbClr val="7030A0">
              <a:alpha val="23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70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鸟语信息</a:t>
                      </a:r>
                    </a:p>
                  </a:txBody>
                  <a:tcPr>
                    <a:solidFill>
                      <a:srgbClr val="7030A0">
                        <a:alpha val="50000"/>
                      </a:srgbClr>
                    </a:solidFill>
                  </a:tcPr>
                </a:tc>
              </a:tr>
              <a:tr h="421248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早起的鸟声</a:t>
                      </a: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归巢的鸟声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趣味鸟语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常见鸟声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zh-CN" altLang="en-US" sz="1800" b="1" kern="1200" dirty="0" smtClean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9954CC">
                  <a:alpha val="94000"/>
                </a:srgb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79512" y="4443958"/>
          <a:ext cx="856895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944216"/>
                <a:gridCol w="1177885"/>
                <a:gridCol w="578085"/>
                <a:gridCol w="578085"/>
                <a:gridCol w="578085"/>
                <a:gridCol w="904284"/>
                <a:gridCol w="1800200"/>
              </a:tblGrid>
              <a:tr h="64008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鸟人“金卫国”</a:t>
                      </a:r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超级捕手</a:t>
                      </a:r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CC66FF">
                        <a:alpha val="28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~1\AppData\Local\Temp\WeChat Files\5718935131290614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叶根友毛笔行书2.0版" pitchFamily="2" charset="-122"/>
                <a:ea typeface="叶根友毛笔行书2.0版" pitchFamily="2" charset="-122"/>
              </a:rPr>
              <a:t>喂鸟</a:t>
            </a:r>
            <a:endParaRPr lang="zh-CN" altLang="en-US" sz="3600" dirty="0">
              <a:solidFill>
                <a:srgbClr val="0070C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00B0F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14546" y="1500180"/>
            <a:ext cx="5976664" cy="2808312"/>
          </a:xfrm>
          <a:prstGeom prst="roundRect">
            <a:avLst/>
          </a:prstGeom>
          <a:solidFill>
            <a:srgbClr val="0070C0">
              <a:alpha val="25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53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神奇的胃</a:t>
                      </a:r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6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鸟的食物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春去秋来</a:t>
                      </a:r>
                    </a:p>
                  </a:txBody>
                  <a:tcPr/>
                </a:tc>
              </a:tr>
              <a:tr h="399648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创意喂鸟器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林子大了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鸟为食亡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0070C0"/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79512" y="4443958"/>
          <a:ext cx="856895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944216"/>
                <a:gridCol w="1177885"/>
                <a:gridCol w="578085"/>
                <a:gridCol w="578085"/>
                <a:gridCol w="578085"/>
                <a:gridCol w="904284"/>
                <a:gridCol w="1800200"/>
              </a:tblGrid>
              <a:tr h="64008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一条腿站立的鸟</a:t>
                      </a:r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 cstate="print"/>
          <a:srcRect l="21486" t="5842" r="20128" b="5842"/>
          <a:stretch>
            <a:fillRect/>
          </a:stretch>
        </p:blipFill>
        <p:spPr bwMode="auto">
          <a:xfrm>
            <a:off x="4500562" y="2500312"/>
            <a:ext cx="852807" cy="66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357686" y="328613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微课：</a:t>
            </a:r>
            <a:endParaRPr lang="en-US" altLang="zh-CN" b="1" dirty="0" smtClean="0"/>
          </a:p>
          <a:p>
            <a:r>
              <a:rPr lang="en-US" altLang="zh-CN" b="1" dirty="0" smtClean="0"/>
              <a:t>DIY</a:t>
            </a:r>
            <a:r>
              <a:rPr lang="zh-CN" altLang="en-US" b="1" dirty="0" smtClean="0"/>
              <a:t>喂鸟器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195736" y="3795886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项目学习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1635646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微课：</a:t>
            </a:r>
            <a:r>
              <a:rPr lang="en-US" altLang="zh-CN" sz="36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《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DIY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喂鸟器</a:t>
            </a:r>
            <a:r>
              <a:rPr lang="en-US" altLang="zh-CN" sz="36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307580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崇明区青少年活动中心  龚峰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50785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2017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月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267494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491630"/>
            <a:ext cx="9144000" cy="3240360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000" b="1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微课小目标：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707654"/>
            <a:ext cx="64807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1.</a:t>
            </a:r>
            <a:r>
              <a:rPr lang="zh-CN" altLang="en-US" sz="2400" b="1" dirty="0" smtClean="0">
                <a:latin typeface="+mn-ea"/>
              </a:rPr>
              <a:t>了解喂鸟器的基本要素。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2.</a:t>
            </a:r>
            <a:r>
              <a:rPr lang="zh-CN" altLang="en-US" sz="2400" b="1" dirty="0" smtClean="0">
                <a:latin typeface="+mn-ea"/>
              </a:rPr>
              <a:t>可以制作简单的喂鸟器并会合理悬挂。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3.</a:t>
            </a:r>
            <a:r>
              <a:rPr lang="zh-CN" altLang="en-US" sz="2400" b="1" dirty="0" smtClean="0">
                <a:latin typeface="+mn-ea"/>
              </a:rPr>
              <a:t>认同爱鸟可以喂鸟，不提倡笼中喂鸟的理念。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42910" y="571486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情景一：引入制作喂鸟器的兴趣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142991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情景二：解构喂鸟器   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3′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42910" y="4357700"/>
            <a:ext cx="8072494" cy="1588"/>
          </a:xfrm>
          <a:prstGeom prst="line">
            <a:avLst/>
          </a:prstGeom>
          <a:ln>
            <a:solidFill>
              <a:srgbClr val="04F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2910" y="435770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10" y="250031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情景三：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DIY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喂鸟器    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5′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1472" y="2071684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0034" y="2143122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00034" y="3357568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71472" y="328613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85720" y="1785932"/>
            <a:ext cx="2991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画外音：林子大了，什么鸟都有？</a:t>
            </a:r>
            <a:endParaRPr lang="en-US" altLang="zh-CN" sz="2000" b="1" dirty="0" smtClean="0">
              <a:latin typeface="+mn-ea"/>
            </a:endParaRPr>
          </a:p>
          <a:p>
            <a:endParaRPr lang="zh-CN" altLang="en-US" sz="2000" b="1" dirty="0" smtClean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785800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画面：树林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720" y="3143254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endParaRPr lang="en-US" altLang="zh-CN" sz="2000" b="1" dirty="0" smtClean="0">
              <a:latin typeface="+mn-ea"/>
            </a:endParaRPr>
          </a:p>
          <a:p>
            <a:endParaRPr lang="zh-CN" altLang="en-US" sz="2000" b="1" dirty="0" smtClean="0">
              <a:latin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85734"/>
            <a:ext cx="564357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14282" y="642924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背景：创意喂鸟器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282" y="1500180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画面字幕：食物（鸟为食亡）、容器（站立、盛放、悬挂或搁置）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4282" y="3000378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85734"/>
            <a:ext cx="350043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85734"/>
            <a:ext cx="2143140" cy="266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2928940"/>
            <a:ext cx="214314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14282" y="642924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背景：创意喂鸟器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282" y="1500180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画面字幕：食物（鸟为食亡）、容器（站立、盛放、悬挂或搁置）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4282" y="3000378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/>
          <a:srcRect b="5085"/>
          <a:stretch>
            <a:fillRect/>
          </a:stretch>
        </p:blipFill>
        <p:spPr bwMode="auto">
          <a:xfrm>
            <a:off x="3357554" y="285734"/>
            <a:ext cx="340042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85734"/>
            <a:ext cx="27146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64292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背景：示例简易喂鸟器  </a:t>
            </a:r>
            <a:endParaRPr lang="en-US" altLang="zh-CN" sz="2000" b="1" dirty="0" smtClean="0">
              <a:latin typeface="+mn-ea"/>
            </a:endParaRPr>
          </a:p>
          <a:p>
            <a:endParaRPr lang="zh-CN" altLang="en-US" sz="2000" b="1" dirty="0" smtClean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1928808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画面字幕：要素、悬挂或放置位置的注意 </a:t>
            </a:r>
            <a:endParaRPr lang="en-US" altLang="zh-CN" sz="2000" b="1" dirty="0" smtClean="0">
              <a:latin typeface="+mn-ea"/>
            </a:endParaRPr>
          </a:p>
          <a:p>
            <a:endParaRPr lang="zh-CN" altLang="en-US" sz="2000" b="1" dirty="0" smtClean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1357304"/>
            <a:ext cx="2532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画面：工具箱等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3286130"/>
            <a:ext cx="26762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85734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285734"/>
            <a:ext cx="178591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357172"/>
            <a:ext cx="185738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89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要点回顾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7859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step1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8573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step2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6072198" y="1785932"/>
            <a:ext cx="1785950" cy="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step3</a:t>
            </a:r>
            <a:endParaRPr lang="zh-CN" altLang="en-US" sz="2800" b="1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428874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/>
          <a:srcRect t="48235" b="5085"/>
          <a:stretch>
            <a:fillRect/>
          </a:stretch>
        </p:blipFill>
        <p:spPr bwMode="auto">
          <a:xfrm>
            <a:off x="3214678" y="2428874"/>
            <a:ext cx="199312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500312"/>
            <a:ext cx="164307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267494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491630"/>
            <a:ext cx="9144000" cy="3240360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000" b="1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微课小目标：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635646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1.</a:t>
            </a:r>
            <a:r>
              <a:rPr lang="zh-CN" altLang="en-US" sz="2000" b="1" dirty="0" smtClean="0">
                <a:latin typeface="+mn-ea"/>
              </a:rPr>
              <a:t>简单了解望远镜部位名称。（目镜、调焦旋钮、物镜等）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2.</a:t>
            </a:r>
            <a:r>
              <a:rPr lang="zh-CN" altLang="en-US" sz="2000" b="1" dirty="0" smtClean="0">
                <a:latin typeface="+mn-ea"/>
              </a:rPr>
              <a:t>学会调试望远镜。（调目距、 对焦距）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</a:rPr>
              <a:t>3.</a:t>
            </a:r>
            <a:r>
              <a:rPr lang="zh-CN" altLang="en-US" sz="2000" b="1" dirty="0" smtClean="0">
                <a:latin typeface="+mn-ea"/>
              </a:rPr>
              <a:t>乐于到大自然中用望远镜观察不同生境中的鸟。（树上、空中、湖泊、滩涂等）</a:t>
            </a:r>
            <a:endParaRPr lang="zh-CN" altLang="en-US" sz="2000" b="1" dirty="0"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b="6557"/>
          <a:stretch>
            <a:fillRect/>
          </a:stretch>
        </p:blipFill>
        <p:spPr bwMode="auto">
          <a:xfrm>
            <a:off x="0" y="285734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 flipH="1">
            <a:off x="2071670" y="714362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eiryo" pitchFamily="34" charset="-128"/>
                <a:ea typeface="Meiryo" pitchFamily="34" charset="-128"/>
                <a:cs typeface="Meiryo" pitchFamily="34" charset="-128"/>
              </a:rPr>
              <a:t>喂鸟快乐</a:t>
            </a:r>
            <a:endParaRPr lang="zh-CN" alt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eiryo" pitchFamily="34" charset="-128"/>
              <a:ea typeface="Meiryo" pitchFamily="34" charset="-128"/>
              <a:cs typeface="Meiryo" pitchFamily="34" charset="-12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143122"/>
            <a:ext cx="10572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 18"/>
          <p:cNvSpPr/>
          <p:nvPr/>
        </p:nvSpPr>
        <p:spPr>
          <a:xfrm>
            <a:off x="4929190" y="2714626"/>
            <a:ext cx="214314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12"/>
            <a:ext cx="3529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 t="92349"/>
          <a:stretch>
            <a:fillRect/>
          </a:stretch>
        </p:blipFill>
        <p:spPr bwMode="auto">
          <a:xfrm>
            <a:off x="0" y="4286262"/>
            <a:ext cx="914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0"/>
            <a:ext cx="585792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~1\AppData\Local\Temp\WeChat Files\5718935131290614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叶根友毛笔行书2.0版" pitchFamily="2" charset="-122"/>
                <a:ea typeface="叶根友毛笔行书2.0版" pitchFamily="2" charset="-122"/>
              </a:rPr>
              <a:t>喂鸟</a:t>
            </a:r>
            <a:endParaRPr lang="zh-CN" altLang="en-US" sz="3600" dirty="0">
              <a:solidFill>
                <a:srgbClr val="0070C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20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20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00B0F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808312"/>
          </a:xfrm>
          <a:prstGeom prst="roundRect">
            <a:avLst/>
          </a:prstGeom>
          <a:solidFill>
            <a:srgbClr val="0070C0">
              <a:alpha val="25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53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神奇的胃</a:t>
                      </a:r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6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鸟的食物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春去秋来</a:t>
                      </a:r>
                    </a:p>
                  </a:txBody>
                  <a:tcPr/>
                </a:tc>
              </a:tr>
              <a:tr h="399648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创意喂鸟器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林子大了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鸟为食亡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0070C0"/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14283" y="4357700"/>
          <a:ext cx="8643997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671"/>
                <a:gridCol w="2091476"/>
                <a:gridCol w="3992281"/>
                <a:gridCol w="1365569"/>
              </a:tblGrid>
              <a:tr h="571504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一条腿站立的鸟</a:t>
                      </a:r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www.shwbs.org</a:t>
                      </a:r>
                      <a:endParaRPr lang="zh-CN" altLang="en-US" sz="1800" dirty="0" smtClean="0"/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solidFill>
                      <a:srgbClr val="0070C0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AppData\Roaming\Tencent\Users\1013156361\QQ\WinTemp\RichOle\J0%1R{{D2W@JSONWAZM_)WD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07704" cy="14916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latin typeface="叶根友毛笔行书2.0版" pitchFamily="2" charset="-122"/>
                <a:ea typeface="叶根友毛笔行书2.0版" pitchFamily="2" charset="-122"/>
              </a:rPr>
              <a:t>菜鸟</a:t>
            </a:r>
            <a:endParaRPr lang="zh-CN" altLang="en-US" sz="3600" dirty="0">
              <a:solidFill>
                <a:srgbClr val="FFFF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18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FFF00">
                        <a:alpha val="3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808312"/>
          </a:xfrm>
          <a:prstGeom prst="roundRect">
            <a:avLst/>
          </a:prstGeom>
          <a:solidFill>
            <a:srgbClr val="FFFF00">
              <a:alpha val="29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爱鸟周</a:t>
                      </a:r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市民观鸟大赛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鸟去哪儿了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我们看鸟去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观鸟清单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联系我们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FFFF00">
                  <a:alpha val="83000"/>
                </a:srgb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79513" y="4443958"/>
          <a:ext cx="871296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827"/>
                <a:gridCol w="2449568"/>
                <a:gridCol w="2029642"/>
                <a:gridCol w="3253931"/>
              </a:tblGrid>
              <a:tr h="50405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www.niaolei.org.cn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u="sng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www.shwbs.org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http://www.dongtan.cn/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7" cstate="print"/>
          <a:srcRect l="21486" t="5842" r="20128" b="5842"/>
          <a:stretch>
            <a:fillRect/>
          </a:stretch>
        </p:blipFill>
        <p:spPr bwMode="auto">
          <a:xfrm>
            <a:off x="4572000" y="2285998"/>
            <a:ext cx="944654" cy="73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500562" y="314325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微课：</a:t>
            </a:r>
            <a:endParaRPr lang="en-US" altLang="zh-CN" b="1" dirty="0" smtClean="0"/>
          </a:p>
          <a:p>
            <a:r>
              <a:rPr lang="zh-CN" altLang="en-US" b="1" dirty="0" smtClean="0"/>
              <a:t>菜鸟观鸟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195736" y="3795886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项目学习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635646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微课：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菜鸟观鸟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307580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崇明区青少年活动中心  龚峰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50785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2017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月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15" descr="http://i03.pic.sogou.com/e86e5fbfb5e03da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267494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00180"/>
            <a:ext cx="9144000" cy="3240360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000" b="1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微课小目标：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857370"/>
            <a:ext cx="58909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 了解观鸟活动常识。</a:t>
            </a:r>
            <a:endParaRPr lang="zh-CN" altLang="zh-CN" sz="2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获得观鸟的经验。</a:t>
            </a:r>
            <a:endParaRPr lang="zh-CN" altLang="zh-CN" sz="2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分享观鸟体验。</a:t>
            </a:r>
            <a:endParaRPr lang="zh-CN" altLang="en-US" sz="2800" dirty="0"/>
          </a:p>
        </p:txBody>
      </p:sp>
      <p:pic>
        <p:nvPicPr>
          <p:cNvPr id="9" name="Picture 15" descr="http://i03.pic.sogou.com/e86e5fbfb5e03da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5628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42910" y="571486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情景一：菜鸟要去观鸟啦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142991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情景二：身边的鸟儿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3′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42910" y="4357700"/>
            <a:ext cx="8072494" cy="1588"/>
          </a:xfrm>
          <a:prstGeom prst="line">
            <a:avLst/>
          </a:prstGeom>
          <a:ln>
            <a:solidFill>
              <a:srgbClr val="04F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2910" y="435770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10" y="250031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情景三：观鸟理想地点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4′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1472" y="2071684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0034" y="2143122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00034" y="3357568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71472" y="328613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1472" y="3786196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情景四：菜鸟回来了 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95536" y="1059582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背景：一群伙伴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3528" y="2499742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画外音：菜鸟要去观鸟啦，在老鸟人的指点下开始准备了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3528" y="163564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画面：策划、倡议、准备、召集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3579862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图片文字</a:t>
            </a:r>
          </a:p>
        </p:txBody>
      </p:sp>
      <p:pic>
        <p:nvPicPr>
          <p:cNvPr id="10" name="Picture 15" descr="http://i03.pic.sogou.com/e86e5fbfb5e03da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  <p:pic>
        <p:nvPicPr>
          <p:cNvPr id="13" name="Picture 9" descr="http://i01.pic.sogou.com/008220e4b49b9f7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57172"/>
            <a:ext cx="2000264" cy="1701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5" descr="http://i04.pic.sogou.com/2f0101804f4371c3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86182" y="357172"/>
            <a:ext cx="2371725" cy="19192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/>
          <a:srcRect l="3348" t="36364" b="15908"/>
          <a:stretch>
            <a:fillRect/>
          </a:stretch>
        </p:blipFill>
        <p:spPr bwMode="auto">
          <a:xfrm>
            <a:off x="3857620" y="2428874"/>
            <a:ext cx="206216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 cstate="print"/>
          <a:srcRect t="11029" b="9558"/>
          <a:stretch>
            <a:fillRect/>
          </a:stretch>
        </p:blipFill>
        <p:spPr bwMode="auto">
          <a:xfrm>
            <a:off x="6286512" y="2071684"/>
            <a:ext cx="28574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286908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57148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背景：林地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1857370"/>
            <a:ext cx="3286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画面字幕：记录表  图鉴、移动网络、老鸟人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14299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画面：菜鸟们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3000378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呈现方式：视频</a:t>
            </a:r>
            <a:r>
              <a:rPr lang="en-US" altLang="zh-CN" sz="2400" b="1" dirty="0" smtClean="0">
                <a:latin typeface="+mn-ea"/>
              </a:rPr>
              <a:t>+</a:t>
            </a:r>
            <a:r>
              <a:rPr lang="zh-CN" altLang="en-US" sz="2400" b="1" dirty="0" smtClean="0">
                <a:latin typeface="+mn-ea"/>
              </a:rPr>
              <a:t>图片、字幕插入</a:t>
            </a:r>
          </a:p>
        </p:txBody>
      </p:sp>
      <p:pic>
        <p:nvPicPr>
          <p:cNvPr id="14" name="Picture 15" descr="http://i03.pic.sogou.com/e86e5fbfb5e03da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  <p:pic>
        <p:nvPicPr>
          <p:cNvPr id="23" name="Picture 11" descr="http://i01.pic.sogou.com/307cbcd93677bac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57172"/>
            <a:ext cx="2714644" cy="28098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1" name="Picture 3" descr="http://i02.pic.sogou.com/56427851713600d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63470" y="285734"/>
            <a:ext cx="2980530" cy="1990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9" descr="http://i03.pic.sogou.com/667b55879acf4a95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357554" y="2643188"/>
            <a:ext cx="2971800" cy="1981201"/>
          </a:xfrm>
          <a:prstGeom prst="rect">
            <a:avLst/>
          </a:prstGeom>
          <a:noFill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736" y="2500312"/>
            <a:ext cx="2000264" cy="2162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图片 18" descr="D:\Documents\Tencent Files\1013156361\FileRecv\MobileFile\68852B030C588AE5D71F572065B3FA83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00694" y="2000246"/>
            <a:ext cx="1643074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642924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背景：参加观鸟讲座、聆听专家讲解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5720" y="2214560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画面字幕：安全、安全、安全（形成、交通、餐饮、住宿、野外等）</a:t>
            </a:r>
            <a:endParaRPr lang="en-US" altLang="zh-CN" sz="2000" b="1" dirty="0" smtClean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1285866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画面：参与团队活动、了解形成和须知、户外活动的准则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720" y="3429006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0" name="Picture 15" descr="http://i03.pic.sogou.com/e86e5fbfb5e03da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1210" y="285734"/>
            <a:ext cx="341279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714626"/>
            <a:ext cx="347629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714362"/>
            <a:ext cx="2836332" cy="191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642924"/>
            <a:ext cx="271661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85720" y="357172"/>
            <a:ext cx="3062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背景：观鸟的收获（照片、记录、团队友谊等）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5720" y="1571618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画外音：关爱鸟类、保护它们的栖息地，共享蓝天白云青山绿水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3528" y="3291830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呈现方式：视频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54" y="285734"/>
            <a:ext cx="4786346" cy="32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5" descr="http://i01.pic.sogou.com/3829f00c07d1e5d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1750" y="2500312"/>
            <a:ext cx="2762250" cy="2133601"/>
          </a:xfrm>
          <a:prstGeom prst="rect">
            <a:avLst/>
          </a:prstGeom>
          <a:noFill/>
        </p:spPr>
      </p:pic>
      <p:pic>
        <p:nvPicPr>
          <p:cNvPr id="12" name="Picture 13" descr="http://i02.pic.sogou.com/232aca22b28df1d2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2500312"/>
            <a:ext cx="2752725" cy="2152650"/>
          </a:xfrm>
          <a:prstGeom prst="rect">
            <a:avLst/>
          </a:prstGeom>
          <a:noFill/>
        </p:spPr>
      </p:pic>
      <p:pic>
        <p:nvPicPr>
          <p:cNvPr id="13" name="Picture 11" descr="http://i01.pic.sogou.com/ed2554ae52a886b4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428610"/>
            <a:ext cx="2981325" cy="19812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7" name="Picture 15" descr="http://i03.pic.sogou.com/e86e5fbfb5e03daf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42910" y="571486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情景一：引出任务“望远镜使用方法”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142991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情景二：望远镜观鸟操作步骤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3′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42910" y="4357700"/>
            <a:ext cx="8072494" cy="1588"/>
          </a:xfrm>
          <a:prstGeom prst="line">
            <a:avLst/>
          </a:prstGeom>
          <a:ln>
            <a:solidFill>
              <a:srgbClr val="04F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2910" y="435770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10" y="250031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情景三：望远镜观鸟    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4′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1472" y="2071684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0034" y="2143122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00034" y="3357568"/>
            <a:ext cx="82868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71472" y="3286130"/>
            <a:ext cx="814393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1472" y="3786196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情景四：拓展延伸                                        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30″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1224136"/>
          </a:xfrm>
          <a:prstGeom prst="rect">
            <a:avLst/>
          </a:prstGeom>
          <a:solidFill>
            <a:srgbClr val="92D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5526"/>
            <a:ext cx="489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要点回顾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7859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step1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8573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step2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6072198" y="1785932"/>
            <a:ext cx="1785950" cy="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step3</a:t>
            </a:r>
            <a:endParaRPr lang="zh-CN" altLang="en-US" sz="2800" b="1" dirty="0"/>
          </a:p>
        </p:txBody>
      </p:sp>
      <p:pic>
        <p:nvPicPr>
          <p:cNvPr id="12" name="Picture 15" descr="http://i03.pic.sogou.com/e86e5fbfb5e03da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 l="3348" t="36364" b="15908"/>
          <a:stretch>
            <a:fillRect/>
          </a:stretch>
        </p:blipFill>
        <p:spPr bwMode="auto">
          <a:xfrm>
            <a:off x="571472" y="2357436"/>
            <a:ext cx="1919286" cy="17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图片 21" descr="C:\Documents and Settings\Administrator\Application Data\Tencent\Users\1013156361\QQ\WinTemp\RichOle\~NAQ)}~KJT2HUN~(B09(A@V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571750"/>
            <a:ext cx="1836999" cy="14522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1975" name="Picture 7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857884" y="2357436"/>
            <a:ext cx="2352540" cy="1714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1013156361\QQ\WinTemp\RichOle\E3BT6BX7FN1K`L2`}3)$TNX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b="6557"/>
          <a:stretch>
            <a:fillRect/>
          </a:stretch>
        </p:blipFill>
        <p:spPr bwMode="auto">
          <a:xfrm>
            <a:off x="0" y="285734"/>
            <a:ext cx="91440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 flipH="1">
            <a:off x="2071670" y="714362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eiryo" pitchFamily="34" charset="-128"/>
                <a:ea typeface="Meiryo" pitchFamily="34" charset="-128"/>
                <a:cs typeface="Meiryo" pitchFamily="34" charset="-128"/>
              </a:rPr>
              <a:t>菜鸟快乐</a:t>
            </a:r>
            <a:endParaRPr lang="zh-CN" alt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eiryo" pitchFamily="34" charset="-128"/>
              <a:ea typeface="Meiryo" pitchFamily="34" charset="-128"/>
              <a:cs typeface="Meiryo" pitchFamily="34" charset="-12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143122"/>
            <a:ext cx="10572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 18"/>
          <p:cNvSpPr/>
          <p:nvPr/>
        </p:nvSpPr>
        <p:spPr>
          <a:xfrm>
            <a:off x="4929190" y="2714626"/>
            <a:ext cx="214314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12"/>
            <a:ext cx="35290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 t="92349"/>
          <a:stretch>
            <a:fillRect/>
          </a:stretch>
        </p:blipFill>
        <p:spPr bwMode="auto">
          <a:xfrm>
            <a:off x="0" y="4286262"/>
            <a:ext cx="914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5" descr="http://i03.pic.sogou.com/e86e5fbfb5e03daf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b="5628"/>
          <a:stretch>
            <a:fillRect/>
          </a:stretch>
        </p:blipFill>
        <p:spPr bwMode="auto">
          <a:xfrm>
            <a:off x="428596" y="1"/>
            <a:ext cx="428628" cy="21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AppData\Roaming\Tencent\Users\1013156361\QQ\WinTemp\RichOle\J0%1R{{D2W@JSONWAZM_)W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7704" cy="14916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674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上海市校外教育资源包</a:t>
            </a:r>
            <a:r>
              <a:rPr lang="zh-CN" altLang="en-US" sz="3200" b="1" dirty="0" smtClean="0">
                <a:solidFill>
                  <a:srgbClr val="00B05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观鸟</a:t>
            </a:r>
            <a:r>
              <a:rPr lang="zh-CN" altLang="en-US" b="1" dirty="0" smtClean="0">
                <a:solidFill>
                  <a:schemeClr val="tx2"/>
                </a:solidFill>
              </a:rPr>
              <a:t>项目学习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1151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latin typeface="叶根友毛笔行书2.0版" pitchFamily="2" charset="-122"/>
                <a:ea typeface="叶根友毛笔行书2.0版" pitchFamily="2" charset="-122"/>
              </a:rPr>
              <a:t>菜鸟</a:t>
            </a:r>
            <a:endParaRPr lang="zh-CN" altLang="en-US" sz="3600" dirty="0">
              <a:solidFill>
                <a:srgbClr val="FFFF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9514" y="1125870"/>
          <a:ext cx="87849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186"/>
                <a:gridCol w="1622185"/>
                <a:gridCol w="1390445"/>
                <a:gridCol w="1467691"/>
                <a:gridCol w="1390445"/>
                <a:gridCol w="1292023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目  录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观  鸟</a:t>
                      </a:r>
                      <a:endParaRPr lang="zh-CN" alt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92D050"/>
                          </a:solidFill>
                        </a:rPr>
                        <a:t>数  鸟</a:t>
                      </a:r>
                      <a:endParaRPr lang="zh-CN" altLang="en-US" sz="18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7030A0"/>
                          </a:solidFill>
                        </a:rPr>
                        <a:t>听  鸟</a:t>
                      </a:r>
                      <a:endParaRPr lang="zh-CN" altLang="en-US" sz="18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0070C0"/>
                          </a:solidFill>
                        </a:rPr>
                        <a:t>喂  鸟</a:t>
                      </a:r>
                      <a:endParaRPr lang="zh-CN" alt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rgbClr val="FFFF00"/>
                          </a:solidFill>
                        </a:rPr>
                        <a:t>菜  鸟</a:t>
                      </a:r>
                      <a:endParaRPr lang="zh-CN" alt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FFF00">
                        <a:alpha val="3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6" name="圆角矩形 25"/>
          <p:cNvSpPr/>
          <p:nvPr/>
        </p:nvSpPr>
        <p:spPr>
          <a:xfrm>
            <a:off x="2267744" y="1563638"/>
            <a:ext cx="5976664" cy="2808312"/>
          </a:xfrm>
          <a:prstGeom prst="roundRect">
            <a:avLst/>
          </a:prstGeom>
          <a:solidFill>
            <a:srgbClr val="FFFF00">
              <a:alpha val="29000"/>
            </a:srgb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9512" y="1563638"/>
          <a:ext cx="1584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爱鸟周</a:t>
                      </a:r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市民观鸟大赛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鸟去哪儿了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我们看鸟去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观鸟清单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联系我们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动作按钮: 信息 28">
            <a:hlinkClick r:id="" action="ppaction://noaction" highlightClick="1"/>
          </p:cNvPr>
          <p:cNvSpPr/>
          <p:nvPr/>
        </p:nvSpPr>
        <p:spPr>
          <a:xfrm>
            <a:off x="179512" y="3795886"/>
            <a:ext cx="1584176" cy="432048"/>
          </a:xfrm>
          <a:prstGeom prst="actionButtonInformation">
            <a:avLst/>
          </a:prstGeom>
          <a:gradFill>
            <a:gsLst>
              <a:gs pos="0">
                <a:srgbClr val="FFFF00">
                  <a:alpha val="83000"/>
                </a:srgbClr>
              </a:gs>
              <a:gs pos="72000">
                <a:schemeClr val="accent6">
                  <a:tint val="90000"/>
                  <a:satMod val="135000"/>
                </a:schemeClr>
              </a:gs>
              <a:gs pos="100000">
                <a:schemeClr val="accent6">
                  <a:tint val="80000"/>
                  <a:satMod val="155000"/>
                </a:scheme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测一测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79513" y="4443958"/>
          <a:ext cx="871296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827"/>
                <a:gridCol w="2449568"/>
                <a:gridCol w="2029642"/>
                <a:gridCol w="3253931"/>
              </a:tblGrid>
              <a:tr h="50405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链接：</a:t>
                      </a:r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www.niaolei.org.cn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www.shwbs.org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http://www.dongtan.cn/</a:t>
                      </a:r>
                      <a:endParaRPr kumimoji="0" lang="zh-CN" altLang="zh-CN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solidFill>
                      <a:srgbClr val="FFFF00">
                        <a:alpha val="43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6" cstate="print"/>
          <a:srcRect l="21486" t="5842" r="20128" b="5842"/>
          <a:stretch>
            <a:fillRect/>
          </a:stretch>
        </p:blipFill>
        <p:spPr bwMode="auto">
          <a:xfrm>
            <a:off x="4572000" y="2285998"/>
            <a:ext cx="944654" cy="73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500562" y="314325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微课：</a:t>
            </a:r>
            <a:endParaRPr lang="en-US" altLang="zh-CN" b="1" dirty="0" smtClean="0"/>
          </a:p>
          <a:p>
            <a:r>
              <a:rPr lang="zh-CN" altLang="en-US" b="1" dirty="0" smtClean="0"/>
              <a:t>菜鸟观鸟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4" name="内容占位符 3" descr="62452849895132657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86116" y="285734"/>
            <a:ext cx="5857884" cy="4572032"/>
          </a:xfrm>
        </p:spPr>
      </p:pic>
      <p:sp>
        <p:nvSpPr>
          <p:cNvPr id="8" name="TextBox 7"/>
          <p:cNvSpPr txBox="1"/>
          <p:nvPr/>
        </p:nvSpPr>
        <p:spPr>
          <a:xfrm>
            <a:off x="428596" y="714362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背景：湖泊绿地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1357304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画面：飞翔的鸟儿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596" y="1928808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画外音：借助望远镜      可以远距离观察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596" y="3357568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呈现方式：录像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500048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背景：望远镜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1000114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画面：图解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1571618"/>
            <a:ext cx="33575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画面字幕：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步骤一 （认识部位）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步骤二 ：调焦 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步骤三：试用</a:t>
            </a:r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步骤四：观鸟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282" y="3571882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呈现方式：录像</a:t>
            </a:r>
            <a:r>
              <a:rPr lang="en-US" altLang="zh-CN" sz="2000" b="1" dirty="0" smtClean="0">
                <a:latin typeface="+mn-ea"/>
              </a:rPr>
              <a:t>+</a:t>
            </a:r>
            <a:r>
              <a:rPr lang="zh-CN" altLang="en-US" sz="2000" b="1" dirty="0" smtClean="0">
                <a:latin typeface="+mn-ea"/>
              </a:rPr>
              <a:t>图片、字幕插入 </a:t>
            </a:r>
          </a:p>
        </p:txBody>
      </p:sp>
      <p:pic>
        <p:nvPicPr>
          <p:cNvPr id="16" name="Picture 9" descr="http://i04.pic.sogou.com/23aa075c89164a0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85734"/>
            <a:ext cx="5786446" cy="442915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C:\Users\Administrator\AppData\Roaming\Tencent\Users\1013156361\QQ\WinTemp\RichOle\E3BT6BX7FN1K`L2`}3)$TN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7"/>
            <a:ext cx="371474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214692"/>
            <a:ext cx="8072462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928676"/>
            <a:ext cx="5357818" cy="1509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615" t="27500" r="63077" b="40000"/>
          <a:stretch>
            <a:fillRect/>
          </a:stretch>
        </p:blipFill>
        <p:spPr bwMode="auto">
          <a:xfrm>
            <a:off x="428596" y="0"/>
            <a:ext cx="428628" cy="2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沉稳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5023</TotalTime>
  <Words>3083</Words>
  <Application>Microsoft Office PowerPoint</Application>
  <PresentationFormat>全屏显示(16:9)</PresentationFormat>
  <Paragraphs>483</Paragraphs>
  <Slides>62</Slides>
  <Notes>15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5" baseType="lpstr">
      <vt:lpstr>自定义设计方案</vt:lpstr>
      <vt:lpstr>沉稳</vt:lpstr>
      <vt:lpstr>包装程序外壳对象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heipee</dc:creator>
  <cp:lastModifiedBy>Administrator</cp:lastModifiedBy>
  <cp:revision>380</cp:revision>
  <dcterms:created xsi:type="dcterms:W3CDTF">2016-11-18T02:03:27Z</dcterms:created>
  <dcterms:modified xsi:type="dcterms:W3CDTF">2017-03-17T00:33:53Z</dcterms:modified>
</cp:coreProperties>
</file>